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715" r:id="rId2"/>
  </p:sldMasterIdLst>
  <p:notesMasterIdLst>
    <p:notesMasterId r:id="rId32"/>
  </p:notesMasterIdLst>
  <p:handoutMasterIdLst>
    <p:handoutMasterId r:id="rId33"/>
  </p:handoutMasterIdLst>
  <p:sldIdLst>
    <p:sldId id="256" r:id="rId3"/>
    <p:sldId id="257" r:id="rId4"/>
    <p:sldId id="260" r:id="rId5"/>
    <p:sldId id="269" r:id="rId6"/>
    <p:sldId id="270" r:id="rId7"/>
    <p:sldId id="258" r:id="rId8"/>
    <p:sldId id="280" r:id="rId9"/>
    <p:sldId id="281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62" r:id="rId18"/>
    <p:sldId id="263" r:id="rId19"/>
    <p:sldId id="264" r:id="rId20"/>
    <p:sldId id="265" r:id="rId21"/>
    <p:sldId id="266" r:id="rId22"/>
    <p:sldId id="267" r:id="rId23"/>
    <p:sldId id="261" r:id="rId24"/>
    <p:sldId id="287" r:id="rId25"/>
    <p:sldId id="282" r:id="rId26"/>
    <p:sldId id="283" r:id="rId27"/>
    <p:sldId id="284" r:id="rId28"/>
    <p:sldId id="285" r:id="rId29"/>
    <p:sldId id="286" r:id="rId30"/>
    <p:sldId id="272" r:id="rId31"/>
  </p:sldIdLst>
  <p:sldSz cx="9144000" cy="6858000" type="screen4x3"/>
  <p:notesSz cx="6734175" cy="98679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3399"/>
    <a:srgbClr val="000066"/>
    <a:srgbClr val="333399"/>
    <a:srgbClr val="5F5F5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6.0317460317460353E-2"/>
          <c:y val="5.0359712230215833E-2"/>
          <c:w val="0.92222222222222228"/>
          <c:h val="0.74580335731414893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Самооценка</c:v>
                </c:pt>
              </c:strCache>
            </c:strRef>
          </c:tx>
          <c:spPr>
            <a:gradFill rotWithShape="0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50000">
                  <a:srgbClr val="FFCC00"/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38100">
              <a:noFill/>
            </a:ln>
          </c:spPr>
          <c:dLbls>
            <c:spPr>
              <a:noFill/>
              <a:ln w="38100">
                <a:noFill/>
              </a:ln>
            </c:spPr>
            <c:txPr>
              <a:bodyPr/>
              <a:lstStyle/>
              <a:p>
                <a:pPr>
                  <a:defRPr sz="2400" b="1" i="1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Не владею</c:v>
                </c:pt>
                <c:pt idx="1">
                  <c:v>Начальные навыки</c:v>
                </c:pt>
                <c:pt idx="2">
                  <c:v>Средние навыки</c:v>
                </c:pt>
                <c:pt idx="3">
                  <c:v>Хорошие навыки</c:v>
                </c:pt>
                <c:pt idx="4">
                  <c:v>Владею в совершентсве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0</c:v>
                </c:pt>
                <c:pt idx="1">
                  <c:v>13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</c:ser>
        <c:dLbls>
          <c:showVal val="1"/>
        </c:dLbls>
        <c:axId val="76971008"/>
        <c:axId val="76980992"/>
      </c:barChart>
      <c:catAx>
        <c:axId val="76971008"/>
        <c:scaling>
          <c:orientation val="minMax"/>
        </c:scaling>
        <c:axPos val="b"/>
        <c:numFmt formatCode="General" sourceLinked="1"/>
        <c:majorTickMark val="cross"/>
        <c:tickLblPos val="nextTo"/>
        <c:spPr>
          <a:ln w="19050">
            <a:solidFill>
              <a:srgbClr val="969696"/>
            </a:solidFill>
            <a:prstDash val="solid"/>
          </a:ln>
        </c:spPr>
        <c:txPr>
          <a:bodyPr rot="0" vert="horz"/>
          <a:lstStyle/>
          <a:p>
            <a:pPr>
              <a:defRPr sz="1500" b="1" i="1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76980992"/>
        <c:crosses val="autoZero"/>
        <c:auto val="1"/>
        <c:lblAlgn val="ctr"/>
        <c:lblOffset val="100"/>
        <c:tickLblSkip val="1"/>
        <c:tickMarkSkip val="1"/>
      </c:catAx>
      <c:valAx>
        <c:axId val="76980992"/>
        <c:scaling>
          <c:orientation val="minMax"/>
        </c:scaling>
        <c:axPos val="l"/>
        <c:numFmt formatCode="General" sourceLinked="1"/>
        <c:majorTickMark val="cross"/>
        <c:tickLblPos val="nextTo"/>
        <c:spPr>
          <a:ln w="1905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76971008"/>
        <c:crosses val="autoZero"/>
        <c:crossBetween val="between"/>
      </c:valAx>
      <c:spPr>
        <a:noFill/>
        <a:ln w="3810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700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260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DECE1D2-1E30-43A2-9F55-3BDEAFA0B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7888"/>
            <a:ext cx="5387975" cy="444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260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C5ADDC4-47AE-473F-BF6B-846EAA8EED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0" y="6350"/>
            <a:ext cx="9144000" cy="2946400"/>
          </a:xfrm>
          <a:prstGeom prst="rect">
            <a:avLst/>
          </a:prstGeom>
          <a:solidFill>
            <a:srgbClr val="1F528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Freeform 3"/>
          <p:cNvSpPr>
            <a:spLocks/>
          </p:cNvSpPr>
          <p:nvPr/>
        </p:nvSpPr>
        <p:spPr bwMode="gray">
          <a:xfrm>
            <a:off x="-14288" y="1931988"/>
            <a:ext cx="9158288" cy="2506662"/>
          </a:xfrm>
          <a:custGeom>
            <a:avLst/>
            <a:gdLst/>
            <a:ahLst/>
            <a:cxnLst>
              <a:cxn ang="0">
                <a:pos x="0" y="465"/>
              </a:cxn>
              <a:cxn ang="0">
                <a:pos x="2916" y="18"/>
              </a:cxn>
              <a:cxn ang="0">
                <a:pos x="5769" y="475"/>
              </a:cxn>
              <a:cxn ang="0">
                <a:pos x="5766" y="1579"/>
              </a:cxn>
              <a:cxn ang="0">
                <a:pos x="6" y="1579"/>
              </a:cxn>
              <a:cxn ang="0">
                <a:pos x="0" y="465"/>
              </a:cxn>
            </a:cxnLst>
            <a:rect l="0" t="0" r="r" b="b"/>
            <a:pathLst>
              <a:path w="5769" h="1579">
                <a:moveTo>
                  <a:pt x="0" y="465"/>
                </a:moveTo>
                <a:cubicBezTo>
                  <a:pt x="722" y="228"/>
                  <a:pt x="1673" y="36"/>
                  <a:pt x="2916" y="18"/>
                </a:cubicBezTo>
                <a:cubicBezTo>
                  <a:pt x="4159" y="0"/>
                  <a:pt x="5348" y="247"/>
                  <a:pt x="5769" y="475"/>
                </a:cubicBezTo>
                <a:lnTo>
                  <a:pt x="5766" y="1579"/>
                </a:lnTo>
                <a:lnTo>
                  <a:pt x="6" y="1579"/>
                </a:lnTo>
                <a:lnTo>
                  <a:pt x="0" y="465"/>
                </a:lnTo>
                <a:close/>
              </a:path>
            </a:pathLst>
          </a:custGeom>
          <a:solidFill>
            <a:schemeClr val="tx1"/>
          </a:solidFill>
          <a:ln w="57150" cmpd="sng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0" y="4933950"/>
            <a:ext cx="9163050" cy="1941513"/>
          </a:xfrm>
          <a:prstGeom prst="rect">
            <a:avLst/>
          </a:prstGeom>
          <a:solidFill>
            <a:srgbClr val="30A48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Freeform 5" descr="108a"/>
          <p:cNvSpPr>
            <a:spLocks/>
          </p:cNvSpPr>
          <p:nvPr/>
        </p:nvSpPr>
        <p:spPr bwMode="gray">
          <a:xfrm>
            <a:off x="-4763" y="2046288"/>
            <a:ext cx="9148763" cy="2787650"/>
          </a:xfrm>
          <a:custGeom>
            <a:avLst/>
            <a:gdLst/>
            <a:ahLst/>
            <a:cxnLst>
              <a:cxn ang="0">
                <a:pos x="0" y="586"/>
              </a:cxn>
              <a:cxn ang="0">
                <a:pos x="2929" y="18"/>
              </a:cxn>
              <a:cxn ang="0">
                <a:pos x="5763" y="593"/>
              </a:cxn>
              <a:cxn ang="0">
                <a:pos x="5763" y="1756"/>
              </a:cxn>
              <a:cxn ang="0">
                <a:pos x="0" y="1752"/>
              </a:cxn>
              <a:cxn ang="0">
                <a:pos x="0" y="586"/>
              </a:cxn>
            </a:cxnLst>
            <a:rect l="0" t="0" r="r" b="b"/>
            <a:pathLst>
              <a:path w="5763" h="1756">
                <a:moveTo>
                  <a:pt x="0" y="586"/>
                </a:moveTo>
                <a:cubicBezTo>
                  <a:pt x="693" y="340"/>
                  <a:pt x="1521" y="0"/>
                  <a:pt x="2929" y="18"/>
                </a:cubicBezTo>
                <a:cubicBezTo>
                  <a:pt x="4337" y="36"/>
                  <a:pt x="5292" y="322"/>
                  <a:pt x="5763" y="593"/>
                </a:cubicBezTo>
                <a:lnTo>
                  <a:pt x="5763" y="1756"/>
                </a:lnTo>
                <a:lnTo>
                  <a:pt x="0" y="1752"/>
                </a:lnTo>
                <a:lnTo>
                  <a:pt x="0" y="586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57150" cmpd="sng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gray">
          <a:xfrm>
            <a:off x="0" y="4826000"/>
            <a:ext cx="9156700" cy="168275"/>
          </a:xfrm>
          <a:prstGeom prst="rect">
            <a:avLst/>
          </a:prstGeom>
          <a:gradFill rotWithShape="1">
            <a:gsLst>
              <a:gs pos="0">
                <a:srgbClr val="30A484"/>
              </a:gs>
              <a:gs pos="100000">
                <a:srgbClr val="30A484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04800" y="228600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D6E1E2"/>
                </a:solidFill>
              </a:rPr>
              <a:t>LOGO</a:t>
            </a:r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ctrTitle"/>
          </p:nvPr>
        </p:nvSpPr>
        <p:spPr bwMode="black">
          <a:xfrm>
            <a:off x="914400" y="900113"/>
            <a:ext cx="7239000" cy="784225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2472" name="Rectangle 8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828800" y="5314950"/>
            <a:ext cx="60198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763" y="2209800"/>
            <a:ext cx="9148763" cy="4648200"/>
            <a:chOff x="-3" y="1392"/>
            <a:chExt cx="5763" cy="29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gray">
            <a:xfrm>
              <a:off x="5" y="1428"/>
              <a:ext cx="5755" cy="289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116" y="1403"/>
              <a:ext cx="1585" cy="2896"/>
              <a:chOff x="116" y="-3"/>
              <a:chExt cx="1585" cy="2896"/>
            </a:xfrm>
          </p:grpSpPr>
          <p:grpSp>
            <p:nvGrpSpPr>
              <p:cNvPr id="168" name="Group 5"/>
              <p:cNvGrpSpPr>
                <a:grpSpLocks/>
              </p:cNvGrpSpPr>
              <p:nvPr userDrawn="1"/>
            </p:nvGrpSpPr>
            <p:grpSpPr bwMode="auto">
              <a:xfrm>
                <a:off x="116" y="-3"/>
                <a:ext cx="748" cy="2893"/>
                <a:chOff x="116" y="-3"/>
                <a:chExt cx="748" cy="2893"/>
              </a:xfrm>
            </p:grpSpPr>
            <p:sp>
              <p:nvSpPr>
                <p:cNvPr id="196" name="Line 6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7" name="Line 7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8" name="Line 8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9" name="Line 9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0" name="Line 10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1" name="Line 11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2" name="Oval 12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3" name="Oval 13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4" name="Oval 14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5" name="Oval 15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6" name="Oval 16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7" name="Oval 17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8" name="Oval 18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9" name="Oval 19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0" name="Oval 20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1" name="Oval 21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2" name="Oval 22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3" name="Oval 23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4" name="Oval 24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5" name="Oval 25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6" name="Oval 26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7" name="Oval 27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8" name="Oval 28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9" name="Oval 29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0" name="Oval 30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1" name="Oval 31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69" name="Group 32"/>
              <p:cNvGrpSpPr>
                <a:grpSpLocks/>
              </p:cNvGrpSpPr>
              <p:nvPr userDrawn="1"/>
            </p:nvGrpSpPr>
            <p:grpSpPr bwMode="auto">
              <a:xfrm>
                <a:off x="953" y="0"/>
                <a:ext cx="748" cy="2893"/>
                <a:chOff x="116" y="-3"/>
                <a:chExt cx="748" cy="2893"/>
              </a:xfrm>
            </p:grpSpPr>
            <p:sp>
              <p:nvSpPr>
                <p:cNvPr id="170" name="Line 33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1" name="Line 34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2" name="Line 35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3" name="Line 36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4" name="Line 37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5" name="Line 38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6" name="Oval 39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7" name="Oval 40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8" name="Oval 41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9" name="Oval 42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0" name="Oval 43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1" name="Oval 44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2" name="Oval 45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3" name="Oval 46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4" name="Oval 47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5" name="Oval 48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6" name="Oval 49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7" name="Oval 50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8" name="Oval 51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9" name="Oval 52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0" name="Oval 53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1" name="Oval 54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2" name="Oval 55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3" name="Oval 56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4" name="Oval 57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5" name="Oval 58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7" name="Group 59"/>
            <p:cNvGrpSpPr>
              <a:grpSpLocks/>
            </p:cNvGrpSpPr>
            <p:nvPr/>
          </p:nvGrpSpPr>
          <p:grpSpPr bwMode="auto">
            <a:xfrm>
              <a:off x="1791" y="1406"/>
              <a:ext cx="1585" cy="2896"/>
              <a:chOff x="116" y="-3"/>
              <a:chExt cx="1585" cy="2896"/>
            </a:xfrm>
          </p:grpSpPr>
          <p:grpSp>
            <p:nvGrpSpPr>
              <p:cNvPr id="114" name="Group 60"/>
              <p:cNvGrpSpPr>
                <a:grpSpLocks/>
              </p:cNvGrpSpPr>
              <p:nvPr userDrawn="1"/>
            </p:nvGrpSpPr>
            <p:grpSpPr bwMode="auto">
              <a:xfrm>
                <a:off x="116" y="-3"/>
                <a:ext cx="748" cy="2893"/>
                <a:chOff x="116" y="-3"/>
                <a:chExt cx="748" cy="2893"/>
              </a:xfrm>
            </p:grpSpPr>
            <p:sp>
              <p:nvSpPr>
                <p:cNvPr id="142" name="Line 61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" name="Line 62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4" name="Line 63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5" name="Line 64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6" name="Line 65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7" name="Line 66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8" name="Oval 67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9" name="Oval 68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0" name="Oval 69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" name="Oval 70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2" name="Oval 71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3" name="Oval 72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4" name="Oval 73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5" name="Oval 74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6" name="Oval 75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7" name="Oval 76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8" name="Oval 77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9" name="Oval 78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0" name="Oval 79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1" name="Oval 80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2" name="Oval 81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3" name="Oval 82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4" name="Oval 83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5" name="Oval 84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6" name="Oval 85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7" name="Oval 86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15" name="Group 87"/>
              <p:cNvGrpSpPr>
                <a:grpSpLocks/>
              </p:cNvGrpSpPr>
              <p:nvPr userDrawn="1"/>
            </p:nvGrpSpPr>
            <p:grpSpPr bwMode="auto">
              <a:xfrm>
                <a:off x="953" y="0"/>
                <a:ext cx="748" cy="2893"/>
                <a:chOff x="116" y="-3"/>
                <a:chExt cx="748" cy="2893"/>
              </a:xfrm>
            </p:grpSpPr>
            <p:sp>
              <p:nvSpPr>
                <p:cNvPr id="116" name="Line 88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7" name="Line 89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8" name="Line 90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9" name="Line 91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20" name="Line 92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21" name="Line 93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22" name="Oval 94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23" name="Oval 95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24" name="Oval 96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25" name="Oval 97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26" name="Oval 98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27" name="Oval 99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28" name="Oval 100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29" name="Oval 101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0" name="Oval 102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1" name="Oval 103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2" name="Oval 104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" name="Oval 105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4" name="Oval 106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5" name="Oval 107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6" name="Oval 108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7" name="Oval 109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8" name="Oval 110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9" name="Oval 111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0" name="Oval 112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1" name="Oval 113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8" name="Group 114"/>
            <p:cNvGrpSpPr>
              <a:grpSpLocks/>
            </p:cNvGrpSpPr>
            <p:nvPr/>
          </p:nvGrpSpPr>
          <p:grpSpPr bwMode="auto">
            <a:xfrm>
              <a:off x="3470" y="1406"/>
              <a:ext cx="1585" cy="2896"/>
              <a:chOff x="116" y="-3"/>
              <a:chExt cx="1585" cy="2896"/>
            </a:xfrm>
          </p:grpSpPr>
          <p:grpSp>
            <p:nvGrpSpPr>
              <p:cNvPr id="60" name="Group 115"/>
              <p:cNvGrpSpPr>
                <a:grpSpLocks/>
              </p:cNvGrpSpPr>
              <p:nvPr userDrawn="1"/>
            </p:nvGrpSpPr>
            <p:grpSpPr bwMode="auto">
              <a:xfrm>
                <a:off x="116" y="-3"/>
                <a:ext cx="748" cy="2893"/>
                <a:chOff x="116" y="-3"/>
                <a:chExt cx="748" cy="2893"/>
              </a:xfrm>
            </p:grpSpPr>
            <p:sp>
              <p:nvSpPr>
                <p:cNvPr id="88" name="Line 116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9" name="Line 117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" name="Line 118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1" name="Line 119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2" name="Line 120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3" name="Line 121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4" name="Oval 122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5" name="Oval 123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6" name="Oval 124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7" name="Oval 125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8" name="Oval 126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9" name="Oval 127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0" name="Oval 128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1" name="Oval 129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2" name="Oval 130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3" name="Oval 131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4" name="Oval 132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5" name="Oval 133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6" name="Oval 134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7" name="Oval 135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" name="Oval 136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9" name="Oval 137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0" name="Oval 138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1" name="Oval 139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2" name="Oval 140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3" name="Oval 141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61" name="Group 142"/>
              <p:cNvGrpSpPr>
                <a:grpSpLocks/>
              </p:cNvGrpSpPr>
              <p:nvPr userDrawn="1"/>
            </p:nvGrpSpPr>
            <p:grpSpPr bwMode="auto">
              <a:xfrm>
                <a:off x="953" y="0"/>
                <a:ext cx="748" cy="2893"/>
                <a:chOff x="116" y="-3"/>
                <a:chExt cx="748" cy="2893"/>
              </a:xfrm>
            </p:grpSpPr>
            <p:sp>
              <p:nvSpPr>
                <p:cNvPr id="62" name="Line 143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3" name="Line 144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4" name="Line 145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5" name="Line 146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6" name="Line 147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7" name="Line 148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8" name="Oval 149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9" name="Oval 150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0" name="Oval 151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1" name="Oval 152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2" name="Oval 153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3" name="Oval 154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4" name="Oval 155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5" name="Oval 156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6" name="Oval 157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7" name="Oval 158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8" name="Oval 159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9" name="Oval 160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0" name="Oval 161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1" name="Oval 162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2" name="Oval 163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3" name="Oval 164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4" name="Oval 165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5" name="Oval 166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6" name="Oval 167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7" name="Oval 168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9" name="Line 169"/>
            <p:cNvSpPr>
              <a:spLocks noChangeShapeType="1"/>
            </p:cNvSpPr>
            <p:nvPr/>
          </p:nvSpPr>
          <p:spPr bwMode="gray">
            <a:xfrm>
              <a:off x="5173" y="1412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Line 170"/>
            <p:cNvSpPr>
              <a:spLocks noChangeShapeType="1"/>
            </p:cNvSpPr>
            <p:nvPr/>
          </p:nvSpPr>
          <p:spPr bwMode="gray">
            <a:xfrm>
              <a:off x="5324" y="1412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Line 171"/>
            <p:cNvSpPr>
              <a:spLocks noChangeShapeType="1"/>
            </p:cNvSpPr>
            <p:nvPr/>
          </p:nvSpPr>
          <p:spPr bwMode="gray">
            <a:xfrm>
              <a:off x="5460" y="1412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Line 172"/>
            <p:cNvSpPr>
              <a:spLocks noChangeShapeType="1"/>
            </p:cNvSpPr>
            <p:nvPr/>
          </p:nvSpPr>
          <p:spPr bwMode="gray">
            <a:xfrm>
              <a:off x="5596" y="1416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Line 173"/>
            <p:cNvSpPr>
              <a:spLocks noChangeShapeType="1"/>
            </p:cNvSpPr>
            <p:nvPr/>
          </p:nvSpPr>
          <p:spPr bwMode="gray">
            <a:xfrm>
              <a:off x="5732" y="1416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4" name="Group 174"/>
            <p:cNvGrpSpPr>
              <a:grpSpLocks/>
            </p:cNvGrpSpPr>
            <p:nvPr/>
          </p:nvGrpSpPr>
          <p:grpSpPr bwMode="auto">
            <a:xfrm>
              <a:off x="-3" y="1465"/>
              <a:ext cx="5763" cy="2778"/>
              <a:chOff x="-3" y="1510"/>
              <a:chExt cx="5763" cy="2778"/>
            </a:xfrm>
          </p:grpSpPr>
          <p:grpSp>
            <p:nvGrpSpPr>
              <p:cNvPr id="16" name="Group 175"/>
              <p:cNvGrpSpPr>
                <a:grpSpLocks/>
              </p:cNvGrpSpPr>
              <p:nvPr userDrawn="1"/>
            </p:nvGrpSpPr>
            <p:grpSpPr bwMode="auto">
              <a:xfrm>
                <a:off x="-1" y="1525"/>
                <a:ext cx="5758" cy="272"/>
                <a:chOff x="5" y="119"/>
                <a:chExt cx="5763" cy="272"/>
              </a:xfrm>
            </p:grpSpPr>
            <p:sp>
              <p:nvSpPr>
                <p:cNvPr id="57" name="Line 176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8" name="Line 177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9" name="Line 178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7" name="Group 179"/>
              <p:cNvGrpSpPr>
                <a:grpSpLocks/>
              </p:cNvGrpSpPr>
              <p:nvPr userDrawn="1"/>
            </p:nvGrpSpPr>
            <p:grpSpPr bwMode="auto">
              <a:xfrm>
                <a:off x="2" y="1933"/>
                <a:ext cx="5758" cy="272"/>
                <a:chOff x="5" y="119"/>
                <a:chExt cx="5763" cy="272"/>
              </a:xfrm>
            </p:grpSpPr>
            <p:sp>
              <p:nvSpPr>
                <p:cNvPr id="54" name="Line 180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5" name="Line 181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6" name="Line 182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8" name="Group 183"/>
              <p:cNvGrpSpPr>
                <a:grpSpLocks/>
              </p:cNvGrpSpPr>
              <p:nvPr userDrawn="1"/>
            </p:nvGrpSpPr>
            <p:grpSpPr bwMode="auto">
              <a:xfrm>
                <a:off x="-2" y="2352"/>
                <a:ext cx="5752" cy="272"/>
                <a:chOff x="5" y="119"/>
                <a:chExt cx="5763" cy="272"/>
              </a:xfrm>
            </p:grpSpPr>
            <p:sp>
              <p:nvSpPr>
                <p:cNvPr id="51" name="Line 184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2" name="Line 185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3" name="Line 186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9" name="Group 187"/>
              <p:cNvGrpSpPr>
                <a:grpSpLocks/>
              </p:cNvGrpSpPr>
              <p:nvPr userDrawn="1"/>
            </p:nvGrpSpPr>
            <p:grpSpPr bwMode="auto">
              <a:xfrm>
                <a:off x="-2" y="2750"/>
                <a:ext cx="5759" cy="272"/>
                <a:chOff x="5" y="119"/>
                <a:chExt cx="5763" cy="272"/>
              </a:xfrm>
            </p:grpSpPr>
            <p:sp>
              <p:nvSpPr>
                <p:cNvPr id="48" name="Line 188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" name="Line 189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0" name="Line 190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0" name="Group 191"/>
              <p:cNvGrpSpPr>
                <a:grpSpLocks/>
              </p:cNvGrpSpPr>
              <p:nvPr userDrawn="1"/>
            </p:nvGrpSpPr>
            <p:grpSpPr bwMode="auto">
              <a:xfrm>
                <a:off x="1" y="3158"/>
                <a:ext cx="5759" cy="272"/>
                <a:chOff x="5" y="119"/>
                <a:chExt cx="5763" cy="272"/>
              </a:xfrm>
            </p:grpSpPr>
            <p:sp>
              <p:nvSpPr>
                <p:cNvPr id="45" name="Line 192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6" name="Line 193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" name="Line 194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1" name="Group 195"/>
              <p:cNvGrpSpPr>
                <a:grpSpLocks/>
              </p:cNvGrpSpPr>
              <p:nvPr userDrawn="1"/>
            </p:nvGrpSpPr>
            <p:grpSpPr bwMode="auto">
              <a:xfrm>
                <a:off x="-3" y="3576"/>
                <a:ext cx="5753" cy="272"/>
                <a:chOff x="5" y="119"/>
                <a:chExt cx="5763" cy="272"/>
              </a:xfrm>
            </p:grpSpPr>
            <p:sp>
              <p:nvSpPr>
                <p:cNvPr id="42" name="Line 196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3" name="Line 197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" name="Line 198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2" name="Group 199"/>
              <p:cNvGrpSpPr>
                <a:grpSpLocks/>
              </p:cNvGrpSpPr>
              <p:nvPr userDrawn="1"/>
            </p:nvGrpSpPr>
            <p:grpSpPr bwMode="auto">
              <a:xfrm>
                <a:off x="-3" y="3999"/>
                <a:ext cx="5757" cy="272"/>
                <a:chOff x="5" y="119"/>
                <a:chExt cx="5763" cy="272"/>
              </a:xfrm>
            </p:grpSpPr>
            <p:sp>
              <p:nvSpPr>
                <p:cNvPr id="39" name="Line 200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0" name="Line 201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" name="Line 202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23" name="Oval 203"/>
              <p:cNvSpPr>
                <a:spLocks noChangeArrowheads="1"/>
              </p:cNvSpPr>
              <p:nvPr userDrawn="1"/>
            </p:nvSpPr>
            <p:spPr bwMode="gray">
              <a:xfrm>
                <a:off x="5151" y="177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Oval 204"/>
              <p:cNvSpPr>
                <a:spLocks noChangeArrowheads="1"/>
              </p:cNvSpPr>
              <p:nvPr userDrawn="1"/>
            </p:nvSpPr>
            <p:spPr bwMode="gray">
              <a:xfrm>
                <a:off x="5149" y="2186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Oval 205"/>
              <p:cNvSpPr>
                <a:spLocks noChangeArrowheads="1"/>
              </p:cNvSpPr>
              <p:nvPr userDrawn="1"/>
            </p:nvSpPr>
            <p:spPr bwMode="gray">
              <a:xfrm>
                <a:off x="5439" y="151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Oval 206"/>
              <p:cNvSpPr>
                <a:spLocks noChangeArrowheads="1"/>
              </p:cNvSpPr>
              <p:nvPr userDrawn="1"/>
            </p:nvSpPr>
            <p:spPr bwMode="gray">
              <a:xfrm>
                <a:off x="5439" y="218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Oval 207"/>
              <p:cNvSpPr>
                <a:spLocks noChangeArrowheads="1"/>
              </p:cNvSpPr>
              <p:nvPr userDrawn="1"/>
            </p:nvSpPr>
            <p:spPr bwMode="gray">
              <a:xfrm>
                <a:off x="5709" y="191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Oval 208"/>
              <p:cNvSpPr>
                <a:spLocks noChangeArrowheads="1"/>
              </p:cNvSpPr>
              <p:nvPr userDrawn="1"/>
            </p:nvSpPr>
            <p:spPr bwMode="gray">
              <a:xfrm>
                <a:off x="5709" y="260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Oval 209"/>
              <p:cNvSpPr>
                <a:spLocks noChangeArrowheads="1"/>
              </p:cNvSpPr>
              <p:nvPr userDrawn="1"/>
            </p:nvSpPr>
            <p:spPr bwMode="gray">
              <a:xfrm>
                <a:off x="5151" y="2474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Oval 210"/>
              <p:cNvSpPr>
                <a:spLocks noChangeArrowheads="1"/>
              </p:cNvSpPr>
              <p:nvPr userDrawn="1"/>
            </p:nvSpPr>
            <p:spPr bwMode="gray">
              <a:xfrm>
                <a:off x="5149" y="2863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Oval 211"/>
              <p:cNvSpPr>
                <a:spLocks noChangeArrowheads="1"/>
              </p:cNvSpPr>
              <p:nvPr userDrawn="1"/>
            </p:nvSpPr>
            <p:spPr bwMode="gray">
              <a:xfrm>
                <a:off x="5154" y="314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Oval 212"/>
              <p:cNvSpPr>
                <a:spLocks noChangeArrowheads="1"/>
              </p:cNvSpPr>
              <p:nvPr userDrawn="1"/>
            </p:nvSpPr>
            <p:spPr bwMode="gray">
              <a:xfrm>
                <a:off x="5437" y="287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Oval 213"/>
              <p:cNvSpPr>
                <a:spLocks noChangeArrowheads="1"/>
              </p:cNvSpPr>
              <p:nvPr userDrawn="1"/>
            </p:nvSpPr>
            <p:spPr bwMode="gray">
              <a:xfrm>
                <a:off x="5147" y="3557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214"/>
              <p:cNvSpPr>
                <a:spLocks noChangeArrowheads="1"/>
              </p:cNvSpPr>
              <p:nvPr userDrawn="1"/>
            </p:nvSpPr>
            <p:spPr bwMode="gray">
              <a:xfrm>
                <a:off x="5145" y="382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215"/>
              <p:cNvSpPr>
                <a:spLocks noChangeArrowheads="1"/>
              </p:cNvSpPr>
              <p:nvPr userDrawn="1"/>
            </p:nvSpPr>
            <p:spPr bwMode="gray">
              <a:xfrm>
                <a:off x="5711" y="3277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216"/>
              <p:cNvSpPr>
                <a:spLocks noChangeArrowheads="1"/>
              </p:cNvSpPr>
              <p:nvPr userDrawn="1"/>
            </p:nvSpPr>
            <p:spPr bwMode="gray">
              <a:xfrm>
                <a:off x="5435" y="355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217"/>
              <p:cNvSpPr>
                <a:spLocks noChangeArrowheads="1"/>
              </p:cNvSpPr>
              <p:nvPr userDrawn="1"/>
            </p:nvSpPr>
            <p:spPr bwMode="gray">
              <a:xfrm>
                <a:off x="5433" y="4244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218"/>
              <p:cNvSpPr>
                <a:spLocks noChangeArrowheads="1"/>
              </p:cNvSpPr>
              <p:nvPr userDrawn="1"/>
            </p:nvSpPr>
            <p:spPr bwMode="gray">
              <a:xfrm>
                <a:off x="5701" y="398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5" name="Rectangle 219"/>
            <p:cNvSpPr>
              <a:spLocks noChangeArrowheads="1"/>
            </p:cNvSpPr>
            <p:nvPr/>
          </p:nvSpPr>
          <p:spPr bwMode="gray">
            <a:xfrm>
              <a:off x="0" y="1392"/>
              <a:ext cx="5760" cy="2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22" name="Oval 221" descr="06_original_w"/>
          <p:cNvSpPr>
            <a:spLocks noChangeArrowheads="1"/>
          </p:cNvSpPr>
          <p:nvPr/>
        </p:nvSpPr>
        <p:spPr bwMode="gray">
          <a:xfrm>
            <a:off x="323850" y="1484313"/>
            <a:ext cx="1800225" cy="1873250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23" name="Text Box 224"/>
          <p:cNvSpPr txBox="1">
            <a:spLocks noChangeArrowheads="1"/>
          </p:cNvSpPr>
          <p:nvPr/>
        </p:nvSpPr>
        <p:spPr bwMode="white">
          <a:xfrm>
            <a:off x="381000" y="304800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Arial" charset="0"/>
              </a:rPr>
              <a:t>LOGO</a:t>
            </a:r>
          </a:p>
        </p:txBody>
      </p:sp>
      <p:pic>
        <p:nvPicPr>
          <p:cNvPr id="224" name="Picture 225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9902" name="Rectangle 222"/>
          <p:cNvSpPr>
            <a:spLocks noGrp="1" noChangeArrowheads="1"/>
          </p:cNvSpPr>
          <p:nvPr>
            <p:ph type="ctrTitle"/>
          </p:nvPr>
        </p:nvSpPr>
        <p:spPr>
          <a:xfrm>
            <a:off x="3352800" y="3276600"/>
            <a:ext cx="5105400" cy="1012825"/>
          </a:xfrm>
        </p:spPr>
        <p:txBody>
          <a:bodyPr/>
          <a:lstStyle>
            <a:lvl1pPr>
              <a:defRPr sz="4000" b="0"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199903" name="Rectangle 22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371600" y="5638800"/>
            <a:ext cx="7086600" cy="3810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400" b="1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7595C-C867-4481-AF05-F626C6431DA2}" type="datetime1">
              <a:rPr lang="ru-RU"/>
              <a:pPr>
                <a:defRPr/>
              </a:pPr>
              <a:t>22.12.2013</a:t>
            </a:fld>
            <a:endParaRPr lang="en-US"/>
          </a:p>
        </p:txBody>
      </p:sp>
      <p:sp>
        <p:nvSpPr>
          <p:cNvPr id="5" name="Rectangle 9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A1894-D5E9-4CFB-815E-B94319EBD0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91BEA-09BB-4844-B502-0A11CBB4B5B5}" type="datetime1">
              <a:rPr lang="ru-RU"/>
              <a:pPr>
                <a:defRPr/>
              </a:pPr>
              <a:t>22.12.2013</a:t>
            </a:fld>
            <a:endParaRPr lang="en-US"/>
          </a:p>
        </p:txBody>
      </p:sp>
      <p:sp>
        <p:nvSpPr>
          <p:cNvPr id="5" name="Rectangle 9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9B792-0CCA-4FDF-B732-5DAE90366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28725"/>
            <a:ext cx="4038600" cy="509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28725"/>
            <a:ext cx="4038600" cy="509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2A367-3366-4B80-8FAD-C166EBFABE63}" type="datetime1">
              <a:rPr lang="ru-RU"/>
              <a:pPr>
                <a:defRPr/>
              </a:pPr>
              <a:t>22.12.2013</a:t>
            </a:fld>
            <a:endParaRPr lang="en-US"/>
          </a:p>
        </p:txBody>
      </p:sp>
      <p:sp>
        <p:nvSpPr>
          <p:cNvPr id="6" name="Rectangle 9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D1D18-2399-4FB5-9E99-1BB1A5135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B6EBD-3181-411E-AE79-334FE8453E58}" type="datetime1">
              <a:rPr lang="ru-RU"/>
              <a:pPr>
                <a:defRPr/>
              </a:pPr>
              <a:t>22.12.2013</a:t>
            </a:fld>
            <a:endParaRPr lang="en-US"/>
          </a:p>
        </p:txBody>
      </p:sp>
      <p:sp>
        <p:nvSpPr>
          <p:cNvPr id="8" name="Rectangle 9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2CB5F-5578-4D4D-9DA5-87CD2BDFD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9A70E-88C0-4BD4-B497-122243FFF4A5}" type="datetime1">
              <a:rPr lang="ru-RU"/>
              <a:pPr>
                <a:defRPr/>
              </a:pPr>
              <a:t>22.12.2013</a:t>
            </a:fld>
            <a:endParaRPr lang="en-US"/>
          </a:p>
        </p:txBody>
      </p:sp>
      <p:sp>
        <p:nvSpPr>
          <p:cNvPr id="4" name="Rectangle 9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F48D6-08FD-4D57-8CA5-FA40B6484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C06D2-DB7E-43D1-B5C2-71449BB2A90C}" type="datetime1">
              <a:rPr lang="ru-RU"/>
              <a:pPr>
                <a:defRPr/>
              </a:pPr>
              <a:t>22.12.2013</a:t>
            </a:fld>
            <a:endParaRPr lang="en-US"/>
          </a:p>
        </p:txBody>
      </p:sp>
      <p:sp>
        <p:nvSpPr>
          <p:cNvPr id="3" name="Rectangle 9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EC619-2C68-4E7C-9B20-C5A9372E2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177FA-5056-49C1-93D5-D49F3376CC3D}" type="datetime1">
              <a:rPr lang="ru-RU"/>
              <a:pPr>
                <a:defRPr/>
              </a:pPr>
              <a:t>22.12.2013</a:t>
            </a:fld>
            <a:endParaRPr lang="en-US"/>
          </a:p>
        </p:txBody>
      </p:sp>
      <p:sp>
        <p:nvSpPr>
          <p:cNvPr id="6" name="Rectangle 9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CBBC0-5EE6-40F2-AEF7-57F4A3BCD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F6880-21A5-402C-9608-851683F981F0}" type="datetime1">
              <a:rPr lang="ru-RU"/>
              <a:pPr>
                <a:defRPr/>
              </a:pPr>
              <a:t>22.12.2013</a:t>
            </a:fld>
            <a:endParaRPr lang="en-US"/>
          </a:p>
        </p:txBody>
      </p:sp>
      <p:sp>
        <p:nvSpPr>
          <p:cNvPr id="6" name="Rectangle 9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678E1-9F7A-4065-8E56-B2D9FAF46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2BE40-0D69-4380-9E33-9A9D28717C77}" type="datetime1">
              <a:rPr lang="ru-RU"/>
              <a:pPr>
                <a:defRPr/>
              </a:pPr>
              <a:t>22.12.2013</a:t>
            </a:fld>
            <a:endParaRPr lang="en-US"/>
          </a:p>
        </p:txBody>
      </p:sp>
      <p:sp>
        <p:nvSpPr>
          <p:cNvPr id="5" name="Rectangle 9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630D0-88C8-46D4-88AD-0FDF35E1A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86C00-566A-4E5A-893C-1CE51920A046}" type="datetime1">
              <a:rPr lang="ru-RU"/>
              <a:pPr>
                <a:defRPr/>
              </a:pPr>
              <a:t>22.12.2013</a:t>
            </a:fld>
            <a:endParaRPr lang="en-US"/>
          </a:p>
        </p:txBody>
      </p:sp>
      <p:sp>
        <p:nvSpPr>
          <p:cNvPr id="5" name="Rectangle 9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9B13F-EDB0-49C0-A0C9-2F9BF8ABBF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3914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228725"/>
            <a:ext cx="8229600" cy="50958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9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0F373-6B8E-4557-B089-BFB6FA816050}" type="datetime1">
              <a:rPr lang="ru-RU"/>
              <a:pPr>
                <a:defRPr/>
              </a:pPr>
              <a:t>22.12.2013</a:t>
            </a:fld>
            <a:endParaRPr lang="en-US"/>
          </a:p>
        </p:txBody>
      </p:sp>
      <p:sp>
        <p:nvSpPr>
          <p:cNvPr id="5" name="Rectangle 9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17C1F-E9EE-4736-9C61-9F2CD7157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93825"/>
            <a:ext cx="4038600" cy="493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93825"/>
            <a:ext cx="4038600" cy="493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ChangeArrowheads="1"/>
          </p:cNvSpPr>
          <p:nvPr/>
        </p:nvSpPr>
        <p:spPr bwMode="ltGray">
          <a:xfrm>
            <a:off x="0" y="6524625"/>
            <a:ext cx="9144000" cy="333375"/>
          </a:xfrm>
          <a:prstGeom prst="rect">
            <a:avLst/>
          </a:prstGeom>
          <a:solidFill>
            <a:srgbClr val="30A38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white">
          <a:xfrm>
            <a:off x="0" y="0"/>
            <a:ext cx="9144000" cy="241300"/>
          </a:xfrm>
          <a:prstGeom prst="rect">
            <a:avLst/>
          </a:prstGeom>
          <a:solidFill>
            <a:srgbClr val="1F528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19088"/>
            <a:ext cx="82296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white">
          <a:xfrm>
            <a:off x="6096000" y="6567488"/>
            <a:ext cx="266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b="1">
                <a:solidFill>
                  <a:schemeClr val="bg1"/>
                </a:solidFill>
              </a:rPr>
              <a:t>COMPANY LOGO</a:t>
            </a:r>
          </a:p>
        </p:txBody>
      </p:sp>
      <p:sp>
        <p:nvSpPr>
          <p:cNvPr id="61447" name="Freeform 7"/>
          <p:cNvSpPr>
            <a:spLocks/>
          </p:cNvSpPr>
          <p:nvPr/>
        </p:nvSpPr>
        <p:spPr bwMode="white">
          <a:xfrm>
            <a:off x="3175" y="963613"/>
            <a:ext cx="9140825" cy="461962"/>
          </a:xfrm>
          <a:custGeom>
            <a:avLst/>
            <a:gdLst/>
            <a:ahLst/>
            <a:cxnLst>
              <a:cxn ang="0">
                <a:pos x="0" y="290"/>
              </a:cxn>
              <a:cxn ang="0">
                <a:pos x="1" y="193"/>
              </a:cxn>
              <a:cxn ang="0">
                <a:pos x="1833" y="25"/>
              </a:cxn>
              <a:cxn ang="0">
                <a:pos x="3966" y="41"/>
              </a:cxn>
              <a:cxn ang="0">
                <a:pos x="5760" y="184"/>
              </a:cxn>
              <a:cxn ang="0">
                <a:pos x="5764" y="291"/>
              </a:cxn>
              <a:cxn ang="0">
                <a:pos x="0" y="290"/>
              </a:cxn>
            </a:cxnLst>
            <a:rect l="0" t="0" r="r" b="b"/>
            <a:pathLst>
              <a:path w="5764" h="291">
                <a:moveTo>
                  <a:pt x="0" y="290"/>
                </a:moveTo>
                <a:lnTo>
                  <a:pt x="1" y="193"/>
                </a:lnTo>
                <a:cubicBezTo>
                  <a:pt x="305" y="150"/>
                  <a:pt x="1172" y="50"/>
                  <a:pt x="1833" y="25"/>
                </a:cubicBezTo>
                <a:cubicBezTo>
                  <a:pt x="2494" y="0"/>
                  <a:pt x="3312" y="15"/>
                  <a:pt x="3966" y="41"/>
                </a:cubicBezTo>
                <a:cubicBezTo>
                  <a:pt x="4620" y="68"/>
                  <a:pt x="5460" y="142"/>
                  <a:pt x="5760" y="184"/>
                </a:cubicBezTo>
                <a:lnTo>
                  <a:pt x="5764" y="291"/>
                </a:lnTo>
                <a:lnTo>
                  <a:pt x="0" y="29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55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93825"/>
            <a:ext cx="8229600" cy="493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6829425" y="14288"/>
            <a:ext cx="1884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bg1"/>
                </a:solidFill>
              </a:rPr>
              <a:t>www.themegallery.com</a:t>
            </a:r>
          </a:p>
        </p:txBody>
      </p:sp>
      <p:pic>
        <p:nvPicPr>
          <p:cNvPr id="2057" name="Picture 10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247650"/>
            <a:ext cx="91440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rgbClr val="1481B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ChangeArrowheads="1"/>
          </p:cNvSpPr>
          <p:nvPr/>
        </p:nvSpPr>
        <p:spPr bwMode="gray">
          <a:xfrm>
            <a:off x="1588" y="4763"/>
            <a:ext cx="9144000" cy="931862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-12700" y="0"/>
            <a:ext cx="9150350" cy="1012825"/>
            <a:chOff x="476" y="-638"/>
            <a:chExt cx="5764" cy="638"/>
          </a:xfrm>
        </p:grpSpPr>
        <p:sp>
          <p:nvSpPr>
            <p:cNvPr id="198660" name="Oval 4"/>
            <p:cNvSpPr>
              <a:spLocks noChangeArrowheads="1"/>
            </p:cNvSpPr>
            <p:nvPr userDrawn="1"/>
          </p:nvSpPr>
          <p:spPr bwMode="gray">
            <a:xfrm>
              <a:off x="555" y="-288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661" name="Oval 5"/>
            <p:cNvSpPr>
              <a:spLocks noChangeArrowheads="1"/>
            </p:cNvSpPr>
            <p:nvPr userDrawn="1"/>
          </p:nvSpPr>
          <p:spPr bwMode="gray">
            <a:xfrm>
              <a:off x="553" y="-545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662" name="Oval 6"/>
            <p:cNvSpPr>
              <a:spLocks noChangeArrowheads="1"/>
            </p:cNvSpPr>
            <p:nvPr userDrawn="1"/>
          </p:nvSpPr>
          <p:spPr bwMode="gray">
            <a:xfrm>
              <a:off x="843" y="-425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663" name="Oval 7"/>
            <p:cNvSpPr>
              <a:spLocks noChangeArrowheads="1"/>
            </p:cNvSpPr>
            <p:nvPr userDrawn="1"/>
          </p:nvSpPr>
          <p:spPr bwMode="gray">
            <a:xfrm>
              <a:off x="843" y="-135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664" name="Oval 8"/>
            <p:cNvSpPr>
              <a:spLocks noChangeArrowheads="1"/>
            </p:cNvSpPr>
            <p:nvPr userDrawn="1"/>
          </p:nvSpPr>
          <p:spPr bwMode="gray">
            <a:xfrm>
              <a:off x="1113" y="-289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665" name="Oval 9"/>
            <p:cNvSpPr>
              <a:spLocks noChangeArrowheads="1"/>
            </p:cNvSpPr>
            <p:nvPr userDrawn="1"/>
          </p:nvSpPr>
          <p:spPr bwMode="gray">
            <a:xfrm>
              <a:off x="1249" y="-151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666" name="Line 10"/>
            <p:cNvSpPr>
              <a:spLocks noChangeShapeType="1"/>
            </p:cNvSpPr>
            <p:nvPr userDrawn="1"/>
          </p:nvSpPr>
          <p:spPr bwMode="gray">
            <a:xfrm>
              <a:off x="577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667" name="Line 11"/>
            <p:cNvSpPr>
              <a:spLocks noChangeShapeType="1"/>
            </p:cNvSpPr>
            <p:nvPr userDrawn="1"/>
          </p:nvSpPr>
          <p:spPr bwMode="gray">
            <a:xfrm>
              <a:off x="719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668" name="Line 12"/>
            <p:cNvSpPr>
              <a:spLocks noChangeShapeType="1"/>
            </p:cNvSpPr>
            <p:nvPr userDrawn="1"/>
          </p:nvSpPr>
          <p:spPr bwMode="gray">
            <a:xfrm>
              <a:off x="864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669" name="Line 13"/>
            <p:cNvSpPr>
              <a:spLocks noChangeShapeType="1"/>
            </p:cNvSpPr>
            <p:nvPr userDrawn="1"/>
          </p:nvSpPr>
          <p:spPr bwMode="gray">
            <a:xfrm>
              <a:off x="1000" y="-633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670" name="Line 14"/>
            <p:cNvSpPr>
              <a:spLocks noChangeShapeType="1"/>
            </p:cNvSpPr>
            <p:nvPr userDrawn="1"/>
          </p:nvSpPr>
          <p:spPr bwMode="gray">
            <a:xfrm>
              <a:off x="1136" y="-633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671" name="Line 15"/>
            <p:cNvSpPr>
              <a:spLocks noChangeShapeType="1"/>
            </p:cNvSpPr>
            <p:nvPr userDrawn="1"/>
          </p:nvSpPr>
          <p:spPr bwMode="gray">
            <a:xfrm>
              <a:off x="1272" y="-635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672" name="Line 16"/>
            <p:cNvSpPr>
              <a:spLocks noChangeShapeType="1"/>
            </p:cNvSpPr>
            <p:nvPr userDrawn="1"/>
          </p:nvSpPr>
          <p:spPr bwMode="gray">
            <a:xfrm>
              <a:off x="1414" y="-634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673" name="Line 17"/>
            <p:cNvSpPr>
              <a:spLocks noChangeShapeType="1"/>
            </p:cNvSpPr>
            <p:nvPr userDrawn="1"/>
          </p:nvSpPr>
          <p:spPr bwMode="gray">
            <a:xfrm>
              <a:off x="1565" y="-634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674" name="Line 18"/>
            <p:cNvSpPr>
              <a:spLocks noChangeShapeType="1"/>
            </p:cNvSpPr>
            <p:nvPr userDrawn="1"/>
          </p:nvSpPr>
          <p:spPr bwMode="gray">
            <a:xfrm>
              <a:off x="1701" y="-634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675" name="Line 19"/>
            <p:cNvSpPr>
              <a:spLocks noChangeShapeType="1"/>
            </p:cNvSpPr>
            <p:nvPr userDrawn="1"/>
          </p:nvSpPr>
          <p:spPr bwMode="gray">
            <a:xfrm>
              <a:off x="1837" y="-633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676" name="Line 20"/>
            <p:cNvSpPr>
              <a:spLocks noChangeShapeType="1"/>
            </p:cNvSpPr>
            <p:nvPr userDrawn="1"/>
          </p:nvSpPr>
          <p:spPr bwMode="gray">
            <a:xfrm>
              <a:off x="1973" y="-633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677" name="Line 21"/>
            <p:cNvSpPr>
              <a:spLocks noChangeShapeType="1"/>
            </p:cNvSpPr>
            <p:nvPr userDrawn="1"/>
          </p:nvSpPr>
          <p:spPr bwMode="gray">
            <a:xfrm>
              <a:off x="2109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678" name="Oval 22"/>
            <p:cNvSpPr>
              <a:spLocks noChangeArrowheads="1"/>
            </p:cNvSpPr>
            <p:nvPr userDrawn="1"/>
          </p:nvSpPr>
          <p:spPr bwMode="gray">
            <a:xfrm>
              <a:off x="1392" y="-288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679" name="Oval 23"/>
            <p:cNvSpPr>
              <a:spLocks noChangeArrowheads="1"/>
            </p:cNvSpPr>
            <p:nvPr userDrawn="1"/>
          </p:nvSpPr>
          <p:spPr bwMode="gray">
            <a:xfrm>
              <a:off x="1390" y="-542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680" name="Oval 24"/>
            <p:cNvSpPr>
              <a:spLocks noChangeArrowheads="1"/>
            </p:cNvSpPr>
            <p:nvPr userDrawn="1"/>
          </p:nvSpPr>
          <p:spPr bwMode="gray">
            <a:xfrm>
              <a:off x="1680" y="-424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681" name="Oval 25"/>
            <p:cNvSpPr>
              <a:spLocks noChangeArrowheads="1"/>
            </p:cNvSpPr>
            <p:nvPr userDrawn="1"/>
          </p:nvSpPr>
          <p:spPr bwMode="gray">
            <a:xfrm>
              <a:off x="1680" y="-540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682" name="Oval 26"/>
            <p:cNvSpPr>
              <a:spLocks noChangeArrowheads="1"/>
            </p:cNvSpPr>
            <p:nvPr userDrawn="1"/>
          </p:nvSpPr>
          <p:spPr bwMode="gray">
            <a:xfrm>
              <a:off x="1950" y="-284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683" name="Oval 27"/>
            <p:cNvSpPr>
              <a:spLocks noChangeArrowheads="1"/>
            </p:cNvSpPr>
            <p:nvPr userDrawn="1"/>
          </p:nvSpPr>
          <p:spPr bwMode="gray">
            <a:xfrm>
              <a:off x="2086" y="-148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684" name="Oval 28"/>
            <p:cNvSpPr>
              <a:spLocks noChangeArrowheads="1"/>
            </p:cNvSpPr>
            <p:nvPr userDrawn="1"/>
          </p:nvSpPr>
          <p:spPr bwMode="gray">
            <a:xfrm>
              <a:off x="2224" y="-288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685" name="Oval 29"/>
            <p:cNvSpPr>
              <a:spLocks noChangeArrowheads="1"/>
            </p:cNvSpPr>
            <p:nvPr userDrawn="1"/>
          </p:nvSpPr>
          <p:spPr bwMode="gray">
            <a:xfrm>
              <a:off x="2222" y="-548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686" name="Oval 30"/>
            <p:cNvSpPr>
              <a:spLocks noChangeArrowheads="1"/>
            </p:cNvSpPr>
            <p:nvPr userDrawn="1"/>
          </p:nvSpPr>
          <p:spPr bwMode="gray">
            <a:xfrm>
              <a:off x="2512" y="-424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687" name="Oval 31"/>
            <p:cNvSpPr>
              <a:spLocks noChangeArrowheads="1"/>
            </p:cNvSpPr>
            <p:nvPr userDrawn="1"/>
          </p:nvSpPr>
          <p:spPr bwMode="gray">
            <a:xfrm>
              <a:off x="2512" y="-153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688" name="Oval 32"/>
            <p:cNvSpPr>
              <a:spLocks noChangeArrowheads="1"/>
            </p:cNvSpPr>
            <p:nvPr userDrawn="1"/>
          </p:nvSpPr>
          <p:spPr bwMode="gray">
            <a:xfrm>
              <a:off x="2782" y="-289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689" name="Oval 33"/>
            <p:cNvSpPr>
              <a:spLocks noChangeArrowheads="1"/>
            </p:cNvSpPr>
            <p:nvPr userDrawn="1"/>
          </p:nvSpPr>
          <p:spPr bwMode="gray">
            <a:xfrm>
              <a:off x="2918" y="-154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113" name="Group 34"/>
            <p:cNvGrpSpPr>
              <a:grpSpLocks/>
            </p:cNvGrpSpPr>
            <p:nvPr userDrawn="1"/>
          </p:nvGrpSpPr>
          <p:grpSpPr bwMode="auto">
            <a:xfrm>
              <a:off x="2246" y="-638"/>
              <a:ext cx="1532" cy="635"/>
              <a:chOff x="-765" y="-1448"/>
              <a:chExt cx="1532" cy="2896"/>
            </a:xfrm>
          </p:grpSpPr>
          <p:sp>
            <p:nvSpPr>
              <p:cNvPr id="198691" name="Line 35"/>
              <p:cNvSpPr>
                <a:spLocks noChangeShapeType="1"/>
              </p:cNvSpPr>
              <p:nvPr userDrawn="1"/>
            </p:nvSpPr>
            <p:spPr bwMode="gray">
              <a:xfrm>
                <a:off x="-765" y="-1443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8692" name="Line 36"/>
              <p:cNvSpPr>
                <a:spLocks noChangeShapeType="1"/>
              </p:cNvSpPr>
              <p:nvPr userDrawn="1"/>
            </p:nvSpPr>
            <p:spPr bwMode="gray">
              <a:xfrm>
                <a:off x="-614" y="-1443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8693" name="Line 37"/>
              <p:cNvSpPr>
                <a:spLocks noChangeShapeType="1"/>
              </p:cNvSpPr>
              <p:nvPr userDrawn="1"/>
            </p:nvSpPr>
            <p:spPr bwMode="gray">
              <a:xfrm>
                <a:off x="-478" y="-1443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8694" name="Line 38"/>
              <p:cNvSpPr>
                <a:spLocks noChangeShapeType="1"/>
              </p:cNvSpPr>
              <p:nvPr userDrawn="1"/>
            </p:nvSpPr>
            <p:spPr bwMode="gray">
              <a:xfrm>
                <a:off x="-342" y="-1439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8695" name="Line 39"/>
              <p:cNvSpPr>
                <a:spLocks noChangeShapeType="1"/>
              </p:cNvSpPr>
              <p:nvPr userDrawn="1"/>
            </p:nvSpPr>
            <p:spPr bwMode="gray">
              <a:xfrm>
                <a:off x="-206" y="-1439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8696" name="Line 40"/>
              <p:cNvSpPr>
                <a:spLocks noChangeShapeType="1"/>
              </p:cNvSpPr>
              <p:nvPr userDrawn="1"/>
            </p:nvSpPr>
            <p:spPr bwMode="gray">
              <a:xfrm>
                <a:off x="-70" y="-1448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8697" name="Line 41"/>
              <p:cNvSpPr>
                <a:spLocks noChangeShapeType="1"/>
              </p:cNvSpPr>
              <p:nvPr userDrawn="1"/>
            </p:nvSpPr>
            <p:spPr bwMode="gray">
              <a:xfrm>
                <a:off x="72" y="-1443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8698" name="Line 42"/>
              <p:cNvSpPr>
                <a:spLocks noChangeShapeType="1"/>
              </p:cNvSpPr>
              <p:nvPr userDrawn="1"/>
            </p:nvSpPr>
            <p:spPr bwMode="gray">
              <a:xfrm>
                <a:off x="223" y="-1443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8699" name="Line 43"/>
              <p:cNvSpPr>
                <a:spLocks noChangeShapeType="1"/>
              </p:cNvSpPr>
              <p:nvPr userDrawn="1"/>
            </p:nvSpPr>
            <p:spPr bwMode="gray">
              <a:xfrm>
                <a:off x="359" y="-1443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8700" name="Line 44"/>
              <p:cNvSpPr>
                <a:spLocks noChangeShapeType="1"/>
              </p:cNvSpPr>
              <p:nvPr userDrawn="1"/>
            </p:nvSpPr>
            <p:spPr bwMode="gray">
              <a:xfrm>
                <a:off x="495" y="-1439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8701" name="Line 45"/>
              <p:cNvSpPr>
                <a:spLocks noChangeShapeType="1"/>
              </p:cNvSpPr>
              <p:nvPr userDrawn="1"/>
            </p:nvSpPr>
            <p:spPr bwMode="gray">
              <a:xfrm>
                <a:off x="631" y="-1439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8702" name="Line 46"/>
              <p:cNvSpPr>
                <a:spLocks noChangeShapeType="1"/>
              </p:cNvSpPr>
              <p:nvPr userDrawn="1"/>
            </p:nvSpPr>
            <p:spPr bwMode="gray">
              <a:xfrm>
                <a:off x="767" y="-1443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98703" name="Oval 47"/>
            <p:cNvSpPr>
              <a:spLocks noChangeArrowheads="1"/>
            </p:cNvSpPr>
            <p:nvPr userDrawn="1"/>
          </p:nvSpPr>
          <p:spPr bwMode="gray">
            <a:xfrm>
              <a:off x="3061" y="-416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704" name="Oval 48"/>
            <p:cNvSpPr>
              <a:spLocks noChangeArrowheads="1"/>
            </p:cNvSpPr>
            <p:nvPr userDrawn="1"/>
          </p:nvSpPr>
          <p:spPr bwMode="gray">
            <a:xfrm>
              <a:off x="3059" y="-545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705" name="Oval 49"/>
            <p:cNvSpPr>
              <a:spLocks noChangeArrowheads="1"/>
            </p:cNvSpPr>
            <p:nvPr userDrawn="1"/>
          </p:nvSpPr>
          <p:spPr bwMode="gray">
            <a:xfrm>
              <a:off x="3349" y="-418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706" name="Oval 50"/>
            <p:cNvSpPr>
              <a:spLocks noChangeArrowheads="1"/>
            </p:cNvSpPr>
            <p:nvPr userDrawn="1"/>
          </p:nvSpPr>
          <p:spPr bwMode="gray">
            <a:xfrm>
              <a:off x="3349" y="-543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707" name="Oval 51"/>
            <p:cNvSpPr>
              <a:spLocks noChangeArrowheads="1"/>
            </p:cNvSpPr>
            <p:nvPr userDrawn="1"/>
          </p:nvSpPr>
          <p:spPr bwMode="gray">
            <a:xfrm>
              <a:off x="3619" y="-287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708" name="Oval 52"/>
            <p:cNvSpPr>
              <a:spLocks noChangeArrowheads="1"/>
            </p:cNvSpPr>
            <p:nvPr userDrawn="1"/>
          </p:nvSpPr>
          <p:spPr bwMode="gray">
            <a:xfrm>
              <a:off x="3755" y="-151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709" name="Oval 53"/>
            <p:cNvSpPr>
              <a:spLocks noChangeArrowheads="1"/>
            </p:cNvSpPr>
            <p:nvPr userDrawn="1"/>
          </p:nvSpPr>
          <p:spPr bwMode="gray">
            <a:xfrm>
              <a:off x="3913" y="-278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710" name="Oval 54"/>
            <p:cNvSpPr>
              <a:spLocks noChangeArrowheads="1"/>
            </p:cNvSpPr>
            <p:nvPr userDrawn="1"/>
          </p:nvSpPr>
          <p:spPr bwMode="gray">
            <a:xfrm>
              <a:off x="3911" y="-548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711" name="Oval 55"/>
            <p:cNvSpPr>
              <a:spLocks noChangeArrowheads="1"/>
            </p:cNvSpPr>
            <p:nvPr userDrawn="1"/>
          </p:nvSpPr>
          <p:spPr bwMode="gray">
            <a:xfrm>
              <a:off x="4201" y="-457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712" name="Oval 56"/>
            <p:cNvSpPr>
              <a:spLocks noChangeArrowheads="1"/>
            </p:cNvSpPr>
            <p:nvPr userDrawn="1"/>
          </p:nvSpPr>
          <p:spPr bwMode="gray">
            <a:xfrm>
              <a:off x="4201" y="-147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713" name="Oval 57"/>
            <p:cNvSpPr>
              <a:spLocks noChangeArrowheads="1"/>
            </p:cNvSpPr>
            <p:nvPr userDrawn="1"/>
          </p:nvSpPr>
          <p:spPr bwMode="gray">
            <a:xfrm>
              <a:off x="4471" y="-290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714" name="Oval 58"/>
            <p:cNvSpPr>
              <a:spLocks noChangeArrowheads="1"/>
            </p:cNvSpPr>
            <p:nvPr userDrawn="1"/>
          </p:nvSpPr>
          <p:spPr bwMode="gray">
            <a:xfrm>
              <a:off x="4607" y="-154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126" name="Group 59"/>
            <p:cNvGrpSpPr>
              <a:grpSpLocks/>
            </p:cNvGrpSpPr>
            <p:nvPr userDrawn="1"/>
          </p:nvGrpSpPr>
          <p:grpSpPr bwMode="auto">
            <a:xfrm>
              <a:off x="3935" y="-638"/>
              <a:ext cx="1532" cy="635"/>
              <a:chOff x="-765" y="-1448"/>
              <a:chExt cx="1532" cy="2896"/>
            </a:xfrm>
          </p:grpSpPr>
          <p:sp>
            <p:nvSpPr>
              <p:cNvPr id="198716" name="Line 60"/>
              <p:cNvSpPr>
                <a:spLocks noChangeShapeType="1"/>
              </p:cNvSpPr>
              <p:nvPr userDrawn="1"/>
            </p:nvSpPr>
            <p:spPr bwMode="gray">
              <a:xfrm>
                <a:off x="-765" y="-1443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8717" name="Line 61"/>
              <p:cNvSpPr>
                <a:spLocks noChangeShapeType="1"/>
              </p:cNvSpPr>
              <p:nvPr userDrawn="1"/>
            </p:nvSpPr>
            <p:spPr bwMode="gray">
              <a:xfrm>
                <a:off x="-614" y="-1443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8718" name="Line 62"/>
              <p:cNvSpPr>
                <a:spLocks noChangeShapeType="1"/>
              </p:cNvSpPr>
              <p:nvPr userDrawn="1"/>
            </p:nvSpPr>
            <p:spPr bwMode="gray">
              <a:xfrm>
                <a:off x="-478" y="-1443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8719" name="Line 63"/>
              <p:cNvSpPr>
                <a:spLocks noChangeShapeType="1"/>
              </p:cNvSpPr>
              <p:nvPr userDrawn="1"/>
            </p:nvSpPr>
            <p:spPr bwMode="gray">
              <a:xfrm>
                <a:off x="-342" y="-1439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8720" name="Line 64"/>
              <p:cNvSpPr>
                <a:spLocks noChangeShapeType="1"/>
              </p:cNvSpPr>
              <p:nvPr userDrawn="1"/>
            </p:nvSpPr>
            <p:spPr bwMode="gray">
              <a:xfrm>
                <a:off x="-206" y="-1439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8721" name="Line 65"/>
              <p:cNvSpPr>
                <a:spLocks noChangeShapeType="1"/>
              </p:cNvSpPr>
              <p:nvPr userDrawn="1"/>
            </p:nvSpPr>
            <p:spPr bwMode="gray">
              <a:xfrm>
                <a:off x="-70" y="-1448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8722" name="Line 66"/>
              <p:cNvSpPr>
                <a:spLocks noChangeShapeType="1"/>
              </p:cNvSpPr>
              <p:nvPr userDrawn="1"/>
            </p:nvSpPr>
            <p:spPr bwMode="gray">
              <a:xfrm>
                <a:off x="72" y="-1443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8723" name="Line 67"/>
              <p:cNvSpPr>
                <a:spLocks noChangeShapeType="1"/>
              </p:cNvSpPr>
              <p:nvPr userDrawn="1"/>
            </p:nvSpPr>
            <p:spPr bwMode="gray">
              <a:xfrm>
                <a:off x="223" y="-1443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8724" name="Line 68"/>
              <p:cNvSpPr>
                <a:spLocks noChangeShapeType="1"/>
              </p:cNvSpPr>
              <p:nvPr userDrawn="1"/>
            </p:nvSpPr>
            <p:spPr bwMode="gray">
              <a:xfrm>
                <a:off x="359" y="-1443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8725" name="Line 69"/>
              <p:cNvSpPr>
                <a:spLocks noChangeShapeType="1"/>
              </p:cNvSpPr>
              <p:nvPr userDrawn="1"/>
            </p:nvSpPr>
            <p:spPr bwMode="gray">
              <a:xfrm>
                <a:off x="495" y="-1439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8726" name="Line 70"/>
              <p:cNvSpPr>
                <a:spLocks noChangeShapeType="1"/>
              </p:cNvSpPr>
              <p:nvPr userDrawn="1"/>
            </p:nvSpPr>
            <p:spPr bwMode="gray">
              <a:xfrm>
                <a:off x="631" y="-1439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8727" name="Line 71"/>
              <p:cNvSpPr>
                <a:spLocks noChangeShapeType="1"/>
              </p:cNvSpPr>
              <p:nvPr userDrawn="1"/>
            </p:nvSpPr>
            <p:spPr bwMode="gray">
              <a:xfrm>
                <a:off x="767" y="-1443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98728" name="Oval 72"/>
            <p:cNvSpPr>
              <a:spLocks noChangeArrowheads="1"/>
            </p:cNvSpPr>
            <p:nvPr userDrawn="1"/>
          </p:nvSpPr>
          <p:spPr bwMode="gray">
            <a:xfrm>
              <a:off x="4750" y="-365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729" name="Oval 73"/>
            <p:cNvSpPr>
              <a:spLocks noChangeArrowheads="1"/>
            </p:cNvSpPr>
            <p:nvPr userDrawn="1"/>
          </p:nvSpPr>
          <p:spPr bwMode="gray">
            <a:xfrm>
              <a:off x="4748" y="-545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730" name="Oval 74"/>
            <p:cNvSpPr>
              <a:spLocks noChangeArrowheads="1"/>
            </p:cNvSpPr>
            <p:nvPr userDrawn="1"/>
          </p:nvSpPr>
          <p:spPr bwMode="gray">
            <a:xfrm>
              <a:off x="5038" y="-427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731" name="Oval 75"/>
            <p:cNvSpPr>
              <a:spLocks noChangeArrowheads="1"/>
            </p:cNvSpPr>
            <p:nvPr userDrawn="1"/>
          </p:nvSpPr>
          <p:spPr bwMode="gray">
            <a:xfrm>
              <a:off x="5038" y="-543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732" name="Oval 76"/>
            <p:cNvSpPr>
              <a:spLocks noChangeArrowheads="1"/>
            </p:cNvSpPr>
            <p:nvPr userDrawn="1"/>
          </p:nvSpPr>
          <p:spPr bwMode="gray">
            <a:xfrm>
              <a:off x="5308" y="-287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733" name="Oval 77"/>
            <p:cNvSpPr>
              <a:spLocks noChangeArrowheads="1"/>
            </p:cNvSpPr>
            <p:nvPr userDrawn="1"/>
          </p:nvSpPr>
          <p:spPr bwMode="gray">
            <a:xfrm>
              <a:off x="5444" y="-151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734" name="Oval 78"/>
            <p:cNvSpPr>
              <a:spLocks noChangeArrowheads="1"/>
            </p:cNvSpPr>
            <p:nvPr userDrawn="1"/>
          </p:nvSpPr>
          <p:spPr bwMode="gray">
            <a:xfrm>
              <a:off x="5580" y="-286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735" name="Oval 79"/>
            <p:cNvSpPr>
              <a:spLocks noChangeArrowheads="1"/>
            </p:cNvSpPr>
            <p:nvPr userDrawn="1"/>
          </p:nvSpPr>
          <p:spPr bwMode="gray">
            <a:xfrm>
              <a:off x="5578" y="-547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736" name="Oval 80"/>
            <p:cNvSpPr>
              <a:spLocks noChangeArrowheads="1"/>
            </p:cNvSpPr>
            <p:nvPr userDrawn="1"/>
          </p:nvSpPr>
          <p:spPr bwMode="gray">
            <a:xfrm>
              <a:off x="5868" y="-420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737" name="Oval 81"/>
            <p:cNvSpPr>
              <a:spLocks noChangeArrowheads="1"/>
            </p:cNvSpPr>
            <p:nvPr userDrawn="1"/>
          </p:nvSpPr>
          <p:spPr bwMode="gray">
            <a:xfrm>
              <a:off x="5868" y="-155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738" name="Oval 82"/>
            <p:cNvSpPr>
              <a:spLocks noChangeArrowheads="1"/>
            </p:cNvSpPr>
            <p:nvPr userDrawn="1"/>
          </p:nvSpPr>
          <p:spPr bwMode="gray">
            <a:xfrm>
              <a:off x="6138" y="-280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739" name="Line 83"/>
            <p:cNvSpPr>
              <a:spLocks noChangeShapeType="1"/>
            </p:cNvSpPr>
            <p:nvPr userDrawn="1"/>
          </p:nvSpPr>
          <p:spPr bwMode="gray">
            <a:xfrm>
              <a:off x="5602" y="-636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740" name="Line 84"/>
            <p:cNvSpPr>
              <a:spLocks noChangeShapeType="1"/>
            </p:cNvSpPr>
            <p:nvPr userDrawn="1"/>
          </p:nvSpPr>
          <p:spPr bwMode="gray">
            <a:xfrm>
              <a:off x="5753" y="-636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741" name="Line 85"/>
            <p:cNvSpPr>
              <a:spLocks noChangeShapeType="1"/>
            </p:cNvSpPr>
            <p:nvPr userDrawn="1"/>
          </p:nvSpPr>
          <p:spPr bwMode="gray">
            <a:xfrm>
              <a:off x="5889" y="-636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742" name="Line 86"/>
            <p:cNvSpPr>
              <a:spLocks noChangeShapeType="1"/>
            </p:cNvSpPr>
            <p:nvPr userDrawn="1"/>
          </p:nvSpPr>
          <p:spPr bwMode="gray">
            <a:xfrm>
              <a:off x="6025" y="-635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743" name="Line 87"/>
            <p:cNvSpPr>
              <a:spLocks noChangeShapeType="1"/>
            </p:cNvSpPr>
            <p:nvPr userDrawn="1"/>
          </p:nvSpPr>
          <p:spPr bwMode="gray">
            <a:xfrm>
              <a:off x="6161" y="-635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744" name="Line 88"/>
            <p:cNvSpPr>
              <a:spLocks noChangeShapeType="1"/>
            </p:cNvSpPr>
            <p:nvPr userDrawn="1"/>
          </p:nvSpPr>
          <p:spPr bwMode="gray">
            <a:xfrm>
              <a:off x="476" y="-525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745" name="Line 89"/>
            <p:cNvSpPr>
              <a:spLocks noChangeShapeType="1"/>
            </p:cNvSpPr>
            <p:nvPr userDrawn="1"/>
          </p:nvSpPr>
          <p:spPr bwMode="gray">
            <a:xfrm>
              <a:off x="477" y="-389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746" name="Line 90"/>
            <p:cNvSpPr>
              <a:spLocks noChangeShapeType="1"/>
            </p:cNvSpPr>
            <p:nvPr userDrawn="1"/>
          </p:nvSpPr>
          <p:spPr bwMode="gray">
            <a:xfrm>
              <a:off x="478" y="-253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747" name="Line 91"/>
            <p:cNvSpPr>
              <a:spLocks noChangeShapeType="1"/>
            </p:cNvSpPr>
            <p:nvPr userDrawn="1"/>
          </p:nvSpPr>
          <p:spPr bwMode="gray">
            <a:xfrm>
              <a:off x="480" y="-126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98748" name="Rectangle 92"/>
          <p:cNvSpPr>
            <a:spLocks noChangeArrowheads="1"/>
          </p:cNvSpPr>
          <p:nvPr/>
        </p:nvSpPr>
        <p:spPr bwMode="gray">
          <a:xfrm>
            <a:off x="0" y="800100"/>
            <a:ext cx="9144000" cy="301625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98749" name="Oval 93" descr="06_original_w"/>
          <p:cNvSpPr>
            <a:spLocks noChangeArrowheads="1"/>
          </p:cNvSpPr>
          <p:nvPr/>
        </p:nvSpPr>
        <p:spPr bwMode="gray">
          <a:xfrm>
            <a:off x="7956550" y="404813"/>
            <a:ext cx="936625" cy="1008062"/>
          </a:xfrm>
          <a:prstGeom prst="ellipse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8" name="Rectangle 9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28725"/>
            <a:ext cx="82296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98751" name="Rectangle 9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692D5663-B532-49B8-BE74-D6CBA3232BB8}" type="datetime1">
              <a:rPr lang="ru-RU"/>
              <a:pPr>
                <a:defRPr/>
              </a:pPr>
              <a:t>22.12.2013</a:t>
            </a:fld>
            <a:endParaRPr lang="en-US"/>
          </a:p>
        </p:txBody>
      </p:sp>
      <p:sp>
        <p:nvSpPr>
          <p:cNvPr id="198752" name="Rectangle 9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8753" name="Rectangle 9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D1DA43ED-01B5-4009-82CE-3E417FF6DC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82" name="Rectangle 98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28600"/>
            <a:ext cx="7391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</p:sldLayoutIdLst>
  <p:transition>
    <p:fade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ucoz.ru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th-on-line.com/" TargetMode="External"/><Relationship Id="rId13" Type="http://schemas.openxmlformats.org/officeDocument/2006/relationships/hyperlink" Target="http://www.mccme.ru/" TargetMode="External"/><Relationship Id="rId18" Type="http://schemas.openxmlformats.org/officeDocument/2006/relationships/hyperlink" Target="http://www.neive.by.ru/" TargetMode="External"/><Relationship Id="rId3" Type="http://schemas.openxmlformats.org/officeDocument/2006/relationships/hyperlink" Target="http://www.mathnet.ru/" TargetMode="External"/><Relationship Id="rId7" Type="http://schemas.openxmlformats.org/officeDocument/2006/relationships/hyperlink" Target="http://tasks.ceemat.ru/" TargetMode="External"/><Relationship Id="rId12" Type="http://schemas.openxmlformats.org/officeDocument/2006/relationships/hyperlink" Target="http://www.mathematics.ru/" TargetMode="External"/><Relationship Id="rId17" Type="http://schemas.openxmlformats.org/officeDocument/2006/relationships/hyperlink" Target="http://www.bymath.net/" TargetMode="External"/><Relationship Id="rId2" Type="http://schemas.openxmlformats.org/officeDocument/2006/relationships/hyperlink" Target="http://math.ournet.md/" TargetMode="External"/><Relationship Id="rId16" Type="http://schemas.openxmlformats.org/officeDocument/2006/relationships/hyperlink" Target="http://www.exponenta.ru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zadachi.mccme.ru/" TargetMode="External"/><Relationship Id="rId11" Type="http://schemas.openxmlformats.org/officeDocument/2006/relationships/hyperlink" Target="http://mat.1september.ru/" TargetMode="External"/><Relationship Id="rId5" Type="http://schemas.openxmlformats.org/officeDocument/2006/relationships/hyperlink" Target="http://www.math.ru/" TargetMode="External"/><Relationship Id="rId15" Type="http://schemas.openxmlformats.org/officeDocument/2006/relationships/hyperlink" Target="http://eqworld.ipmnet.ru/" TargetMode="External"/><Relationship Id="rId10" Type="http://schemas.openxmlformats.org/officeDocument/2006/relationships/hyperlink" Target="http://comp-science.narod.ru/" TargetMode="External"/><Relationship Id="rId19" Type="http://schemas.openxmlformats.org/officeDocument/2006/relationships/hyperlink" Target="http://graphfunk.narod.ru/" TargetMode="External"/><Relationship Id="rId4" Type="http://schemas.openxmlformats.org/officeDocument/2006/relationships/hyperlink" Target="http://school-collection.edu.ru/collection/matematika/" TargetMode="External"/><Relationship Id="rId9" Type="http://schemas.openxmlformats.org/officeDocument/2006/relationships/hyperlink" Target="http://www.problems.ru/" TargetMode="External"/><Relationship Id="rId14" Type="http://schemas.openxmlformats.org/officeDocument/2006/relationships/hyperlink" Target="http://www.allmath.ru/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on.gov.ru/work/obr/dok/obs/ege/obshestv6.doc" TargetMode="External"/><Relationship Id="rId13" Type="http://schemas.openxmlformats.org/officeDocument/2006/relationships/hyperlink" Target="http://window.edu.ru/window_catalog/files/r37185/11-o.pdf" TargetMode="External"/><Relationship Id="rId18" Type="http://schemas.openxmlformats.org/officeDocument/2006/relationships/hyperlink" Target="http://www.mon.gov.ru/work/obr/dok/obs/fkgs/40.doc" TargetMode="External"/><Relationship Id="rId3" Type="http://schemas.openxmlformats.org/officeDocument/2006/relationships/hyperlink" Target="http://www.ege-kostroma.ru/cabinet/docs/hints_12.doc" TargetMode="External"/><Relationship Id="rId7" Type="http://schemas.openxmlformats.org/officeDocument/2006/relationships/hyperlink" Target="http://window.edu.ru/window_catalog/files/r37126/obsch-ege2007.pdf" TargetMode="External"/><Relationship Id="rId12" Type="http://schemas.openxmlformats.org/officeDocument/2006/relationships/hyperlink" Target="http://www.teacher.syktsu.ru/05/liter/007.htm" TargetMode="External"/><Relationship Id="rId17" Type="http://schemas.openxmlformats.org/officeDocument/2006/relationships/hyperlink" Target="http://www.mon.gov.ru/work/obr/dok/obs/fkgs/39.doc" TargetMode="External"/><Relationship Id="rId2" Type="http://schemas.openxmlformats.org/officeDocument/2006/relationships/hyperlink" Target="http://window.edu.ru/window_catalog/files/r28009/mto076.pdf" TargetMode="External"/><Relationship Id="rId16" Type="http://schemas.openxmlformats.org/officeDocument/2006/relationships/hyperlink" Target="http://www.mon.gov.ru/work/obr/dok/obs/fkgs/14.doc" TargetMode="External"/><Relationship Id="rId20" Type="http://schemas.openxmlformats.org/officeDocument/2006/relationships/hyperlink" Target="http://lesson-history.narod.ru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egeinfo.ru/fileadmin/docs/Demo/Spec/2007/ob_spec.doc" TargetMode="External"/><Relationship Id="rId11" Type="http://schemas.openxmlformats.org/officeDocument/2006/relationships/hyperlink" Target="http://www.ed.gov.ru/d/ob-edu/noc/rub/standart/mp/08.doc" TargetMode="External"/><Relationship Id="rId5" Type="http://schemas.openxmlformats.org/officeDocument/2006/relationships/hyperlink" Target="http://window.edu.ru/window_catalog/files/r37256/ron18.pdf" TargetMode="External"/><Relationship Id="rId15" Type="http://schemas.openxmlformats.org/officeDocument/2006/relationships/hyperlink" Target="http://window.edu.ru/window_catalog/files/r37228/11-2-s.pdf" TargetMode="External"/><Relationship Id="rId10" Type="http://schemas.openxmlformats.org/officeDocument/2006/relationships/hyperlink" Target="http://window.edu.ru/window_catalog/files/r28087/prosv024.pdf" TargetMode="External"/><Relationship Id="rId19" Type="http://schemas.openxmlformats.org/officeDocument/2006/relationships/hyperlink" Target="http://www.mon.gov.ru/work/obr/dok/obs/1487/" TargetMode="External"/><Relationship Id="rId4" Type="http://schemas.openxmlformats.org/officeDocument/2006/relationships/hyperlink" Target="http://window.edu.ru/window_catalog/files/r37244/ron06.pdf" TargetMode="External"/><Relationship Id="rId9" Type="http://schemas.openxmlformats.org/officeDocument/2006/relationships/hyperlink" Target="http://window.edu.ru/window_catalog/files/r39351/obshestv5.pdf" TargetMode="External"/><Relationship Id="rId14" Type="http://schemas.openxmlformats.org/officeDocument/2006/relationships/hyperlink" Target="http://window.edu.ru/window_catalog/files/r37208/11-1-s.pdf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pisatel.org/old/" TargetMode="External"/><Relationship Id="rId13" Type="http://schemas.openxmlformats.org/officeDocument/2006/relationships/hyperlink" Target="http://slova.org.ru/" TargetMode="External"/><Relationship Id="rId3" Type="http://schemas.openxmlformats.org/officeDocument/2006/relationships/hyperlink" Target="http://kidsbook.narod.ru/" TargetMode="External"/><Relationship Id="rId7" Type="http://schemas.openxmlformats.org/officeDocument/2006/relationships/hyperlink" Target="http://skolakras.narod.ru/" TargetMode="External"/><Relationship Id="rId12" Type="http://schemas.openxmlformats.org/officeDocument/2006/relationships/hyperlink" Target="http://litera.ru/stixiya/" TargetMode="External"/><Relationship Id="rId17" Type="http://schemas.openxmlformats.org/officeDocument/2006/relationships/hyperlink" Target="http://ruslit.ioso.ru/" TargetMode="External"/><Relationship Id="rId2" Type="http://schemas.openxmlformats.org/officeDocument/2006/relationships/hyperlink" Target="http://www.likt590.ru/project/museum/" TargetMode="External"/><Relationship Id="rId16" Type="http://schemas.openxmlformats.org/officeDocument/2006/relationships/hyperlink" Target="http://metlit.nm.ru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lit.1september.ru/" TargetMode="External"/><Relationship Id="rId11" Type="http://schemas.openxmlformats.org/officeDocument/2006/relationships/hyperlink" Target="http://www.feb-web.ru/" TargetMode="External"/><Relationship Id="rId5" Type="http://schemas.openxmlformats.org/officeDocument/2006/relationships/hyperlink" Target="http://litera.edu.ru/" TargetMode="External"/><Relationship Id="rId15" Type="http://schemas.openxmlformats.org/officeDocument/2006/relationships/hyperlink" Target="http://www.foxdesign.ru/legend/" TargetMode="External"/><Relationship Id="rId10" Type="http://schemas.openxmlformats.org/officeDocument/2006/relationships/hyperlink" Target="http://likhachev.lfond.spb.ru/" TargetMode="External"/><Relationship Id="rId4" Type="http://schemas.openxmlformats.org/officeDocument/2006/relationships/hyperlink" Target="http://www.bibliogid.ru/" TargetMode="External"/><Relationship Id="rId9" Type="http://schemas.openxmlformats.org/officeDocument/2006/relationships/hyperlink" Target="http://www.belinskiy.net.ru/" TargetMode="External"/><Relationship Id="rId14" Type="http://schemas.openxmlformats.org/officeDocument/2006/relationships/hyperlink" Target="http://www.rvb.ru/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odat.ru/" TargetMode="External"/><Relationship Id="rId13" Type="http://schemas.openxmlformats.org/officeDocument/2006/relationships/hyperlink" Target="http://www.eco.nw.ru/" TargetMode="External"/><Relationship Id="rId3" Type="http://schemas.openxmlformats.org/officeDocument/2006/relationships/hyperlink" Target="http://plant.geoman.ru/" TargetMode="External"/><Relationship Id="rId7" Type="http://schemas.openxmlformats.org/officeDocument/2006/relationships/hyperlink" Target="http://www.herba.msu.ru/" TargetMode="External"/><Relationship Id="rId12" Type="http://schemas.openxmlformats.org/officeDocument/2006/relationships/hyperlink" Target="http://www.biodan.narod.ru/" TargetMode="External"/><Relationship Id="rId2" Type="http://schemas.openxmlformats.org/officeDocument/2006/relationships/hyperlink" Target="http://www.ecosystema.ru/" TargetMode="External"/><Relationship Id="rId16" Type="http://schemas.openxmlformats.org/officeDocument/2006/relationships/hyperlink" Target="http://spb.ecology.net.ru/eis/ftab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college.ru/biology" TargetMode="External"/><Relationship Id="rId11" Type="http://schemas.openxmlformats.org/officeDocument/2006/relationships/hyperlink" Target="http://www.kozlenkoa.narod.ru/" TargetMode="External"/><Relationship Id="rId5" Type="http://schemas.openxmlformats.org/officeDocument/2006/relationships/hyperlink" Target="http://bio.1september.ru/" TargetMode="External"/><Relationship Id="rId15" Type="http://schemas.openxmlformats.org/officeDocument/2006/relationships/hyperlink" Target="http://www.darwin.museum.ru/" TargetMode="External"/><Relationship Id="rId10" Type="http://schemas.openxmlformats.org/officeDocument/2006/relationships/hyperlink" Target="http://www.forest.ru/" TargetMode="External"/><Relationship Id="rId4" Type="http://schemas.openxmlformats.org/officeDocument/2006/relationships/hyperlink" Target="http://www.livt.net/" TargetMode="External"/><Relationship Id="rId9" Type="http://schemas.openxmlformats.org/officeDocument/2006/relationships/hyperlink" Target="http://www.floranimal.ru/" TargetMode="External"/><Relationship Id="rId14" Type="http://schemas.openxmlformats.org/officeDocument/2006/relationships/hyperlink" Target="http://www.biolog188.narod.ru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0" y="0"/>
            <a:ext cx="1403350" cy="9810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404813"/>
            <a:ext cx="7848600" cy="1279525"/>
          </a:xfrm>
        </p:spPr>
        <p:txBody>
          <a:bodyPr/>
          <a:lstStyle/>
          <a:p>
            <a:pPr eaLnBrk="1" hangingPunct="1"/>
            <a:r>
              <a:rPr lang="ru-RU" smtClean="0"/>
              <a:t>ИНФОРМАЦИОННАЯ КОМПЕТЕНТНОСТЬ УЧИТЕЛЯ – ОДНО ИЗ УСЛОВИЙ ЭФФЕКТИВНОСТИ СОВРЕМЕННОГО УРОКА</a:t>
            </a: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0" y="6470650"/>
            <a:ext cx="9324975" cy="387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АНАЛИТИЧЕСКИЕ УМЕНИЯ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400" dirty="0" smtClean="0"/>
              <a:t>анализ педагогических программных средств и ресурсов сети Интернет с учетом основных дидактических (научность, доступность, адаптивность и др.), эргономических и технических требований; </a:t>
            </a:r>
          </a:p>
          <a:p>
            <a:pPr lvl="0"/>
            <a:r>
              <a:rPr lang="ru-RU" sz="2400" dirty="0" smtClean="0"/>
              <a:t>оценка образовательного потенциала электронных ресурсов, степени их интерактивности и информативности педагогической составляющей; </a:t>
            </a:r>
          </a:p>
          <a:p>
            <a:pPr lvl="0"/>
            <a:r>
              <a:rPr lang="ru-RU" sz="2400" dirty="0" smtClean="0"/>
              <a:t>оценка качества электронных ресурсов с позиции многообразия средств и форм представления информации, способов организации образовательного процесса, вовлечения учащихся в активную познавательную деятельность.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ПРОГНОСТИЧЕСКИЕ УМЕНИЯ: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400" dirty="0" smtClean="0"/>
              <a:t>прогнозирование эффективности использования программных средств учебного назначения и ресурсов сети Интернет в образовательном процессе исходя из поставленных дидактических целей; </a:t>
            </a:r>
          </a:p>
          <a:p>
            <a:pPr lvl="0"/>
            <a:r>
              <a:rPr lang="ru-RU" sz="2400" dirty="0" smtClean="0"/>
              <a:t>прогнозирование наиболее эффективных организационных форм деятельности учителя и учащихся с ресурсами ИКТ, включая кооперированную деятельность на базе сетевого взаимодействия; </a:t>
            </a:r>
          </a:p>
          <a:p>
            <a:pPr lvl="0"/>
            <a:r>
              <a:rPr lang="ru-RU" sz="2400" dirty="0" smtClean="0"/>
              <a:t>предвосхищение результата обучения с использованием конкретных ресурсов, предвидение возможных отклонений и нежелательных последствий и др.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ПРОЕКТИВНЫЕ УМЕНИЯ: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800" dirty="0" smtClean="0"/>
              <a:t>навыки проектирования учебно-воспитательного процесса с использованием электронных ресурсов и выработки конкретных методических рекомендаций по их применению в профессиональной деятельности (перевод цели и содержания образования в конкретные педагогические задачи); </a:t>
            </a:r>
          </a:p>
          <a:p>
            <a:pPr lvl="0"/>
            <a:r>
              <a:rPr lang="ru-RU" sz="2800" dirty="0" smtClean="0"/>
              <a:t>формирование системы средств обучения, необходимой для преподавания конкретной учебной дисциплины с использованием информационных технологий и др.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ОРГАНИЗАЦИОННЫЕ УМЕНИЯ: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100" dirty="0" smtClean="0"/>
              <a:t>обеспечение педагогически целесообразного использования потенциала распределенного информационного ресурса, предоставляемого средствами ИКТ, и организация учебного процесса на его основе; </a:t>
            </a:r>
          </a:p>
          <a:p>
            <a:pPr lvl="0"/>
            <a:r>
              <a:rPr lang="ru-RU" sz="2100" dirty="0" smtClean="0"/>
              <a:t>навыки управления педагогическим процессом с ориентацией на конечный результат; </a:t>
            </a:r>
          </a:p>
          <a:p>
            <a:pPr lvl="0"/>
            <a:r>
              <a:rPr lang="ru-RU" sz="2100" dirty="0" smtClean="0"/>
              <a:t>психолого-педагогическая диагностика уровня </a:t>
            </a:r>
            <a:r>
              <a:rPr lang="ru-RU" sz="2100" dirty="0" err="1" smtClean="0"/>
              <a:t>обученности</a:t>
            </a:r>
            <a:r>
              <a:rPr lang="ru-RU" sz="2100" dirty="0" smtClean="0"/>
              <a:t>, продвижения в обучении на базе компьютерных тестирующих, диагностирующих методик установления уровня интеллектуального потенциала обучающегося, контроля и оценки их знаний, умений и навыков; </a:t>
            </a:r>
          </a:p>
          <a:p>
            <a:pPr lvl="0"/>
            <a:r>
              <a:rPr lang="ru-RU" sz="2100" dirty="0" smtClean="0"/>
              <a:t>повышение мотивации к учению путем вовлечения учащихся в активную исследовательскую, проектную деятельность </a:t>
            </a:r>
            <a:r>
              <a:rPr lang="ru-RU" sz="2100" dirty="0" err="1" smtClean="0"/>
              <a:t>межпредметного</a:t>
            </a:r>
            <a:r>
              <a:rPr lang="ru-RU" sz="2100" dirty="0" smtClean="0"/>
              <a:t> </a:t>
            </a:r>
            <a:r>
              <a:rPr lang="ru-RU" sz="2100" dirty="0" err="1" smtClean="0"/>
              <a:t>характерара</a:t>
            </a:r>
            <a:r>
              <a:rPr lang="ru-RU" sz="2100" dirty="0" smtClean="0"/>
              <a:t> основе средств ИКТ и др.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КОММУНИКАЦИОННЫЕ УМЕНИЯ: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200" dirty="0" smtClean="0"/>
              <a:t>владение навыками сетевого взаимодействия в асинхронном (посредством электронной почты и форумов) и синхронном (</a:t>
            </a:r>
            <a:r>
              <a:rPr lang="ru-RU" sz="2200" dirty="0" err="1" smtClean="0"/>
              <a:t>чат-сессии</a:t>
            </a:r>
            <a:r>
              <a:rPr lang="ru-RU" sz="2200" dirty="0" smtClean="0"/>
              <a:t>, ICQ) режимах;  </a:t>
            </a:r>
          </a:p>
          <a:p>
            <a:pPr lvl="0"/>
            <a:r>
              <a:rPr lang="ru-RU" sz="2200" dirty="0" smtClean="0"/>
              <a:t>оценка актуальности проблем и прогнозирование их </a:t>
            </a:r>
            <a:r>
              <a:rPr lang="ru-RU" sz="2200" dirty="0" err="1" smtClean="0"/>
              <a:t>масштабируемости</a:t>
            </a:r>
            <a:r>
              <a:rPr lang="ru-RU" sz="2200" dirty="0" smtClean="0"/>
              <a:t> с целью выноса на коллективное обсуждение злободневных вопросов для большего числа субъектов, участвующих в сетевом взаимодействии; </a:t>
            </a:r>
          </a:p>
          <a:p>
            <a:pPr lvl="0"/>
            <a:r>
              <a:rPr lang="ru-RU" sz="2200" dirty="0" smtClean="0"/>
              <a:t>выбор способа сетевого взаимодействия (или их комбинации), наиболее соответствующего характеру проблемы; </a:t>
            </a:r>
          </a:p>
          <a:p>
            <a:pPr lvl="0"/>
            <a:r>
              <a:rPr lang="ru-RU" sz="2200" dirty="0" smtClean="0"/>
              <a:t>использование всех возможностей выбранного способа сетевого взаимодействия для наиболее точного отражения сути проблемы и обеспечения оперативности ее решения и др.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ОРИЕНТАЦИОННЫЕ УМЕНИЯ: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200" dirty="0" smtClean="0"/>
              <a:t>готовность к формированию морально-ценностных установок учащихся (особенно при работе в сети Интернет); </a:t>
            </a:r>
          </a:p>
          <a:p>
            <a:pPr lvl="0"/>
            <a:r>
              <a:rPr lang="ru-RU" sz="2200" dirty="0" smtClean="0"/>
              <a:t>владение способами транслирования школьникам культурных знаний средствами ИКТ с учетом продуктивной сущности культурного пространства Интернет; </a:t>
            </a:r>
          </a:p>
          <a:p>
            <a:pPr lvl="0"/>
            <a:r>
              <a:rPr lang="ru-RU" sz="2200" dirty="0" smtClean="0"/>
              <a:t>готовность к организации культурной деятельности субъектов образования на базе средств ИКТ творческого (не транслирующего!) характера, нацеленную на создание новых образцов культурного наследия общества; деятельности, нацеленной на самоутверждение личности; </a:t>
            </a:r>
          </a:p>
          <a:p>
            <a:pPr lvl="0"/>
            <a:r>
              <a:rPr lang="ru-RU" sz="2200" dirty="0" smtClean="0"/>
              <a:t>готовность к культурному развитию и социальной адаптации учащихся в современном информационном обществе и др.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Область применения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36838"/>
            <a:ext cx="8229600" cy="36877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Информационные коммуникационные технологии могут применяться на  уроках всех типов, а также в комбинированном уроке на всех его этапах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Эффективные  методы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11188" y="1779588"/>
            <a:ext cx="7399337" cy="3508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>
                <a:latin typeface="Arial" charset="0"/>
              </a:rPr>
              <a:t>Исследовательский</a:t>
            </a:r>
          </a:p>
          <a:p>
            <a:pPr>
              <a:buFont typeface="Wingdings" pitchFamily="2" charset="2"/>
              <a:buChar char="v"/>
            </a:pPr>
            <a:r>
              <a:rPr lang="ru-RU" sz="2800">
                <a:latin typeface="Arial" charset="0"/>
              </a:rPr>
              <a:t>Частично-поисковый</a:t>
            </a:r>
          </a:p>
          <a:p>
            <a:pPr>
              <a:buFont typeface="Wingdings" pitchFamily="2" charset="2"/>
              <a:buChar char="v"/>
            </a:pPr>
            <a:r>
              <a:rPr lang="ru-RU" sz="2800">
                <a:latin typeface="Arial" charset="0"/>
              </a:rPr>
              <a:t>Проблемный метод обучения</a:t>
            </a:r>
          </a:p>
          <a:p>
            <a:pPr>
              <a:buFont typeface="Wingdings" pitchFamily="2" charset="2"/>
              <a:buChar char="v"/>
            </a:pPr>
            <a:r>
              <a:rPr lang="ru-RU" sz="2800">
                <a:latin typeface="Arial" charset="0"/>
              </a:rPr>
              <a:t>Аналитический </a:t>
            </a:r>
          </a:p>
          <a:p>
            <a:pPr>
              <a:buFont typeface="Wingdings" pitchFamily="2" charset="2"/>
              <a:buChar char="v"/>
            </a:pPr>
            <a:r>
              <a:rPr lang="ru-RU" sz="2800">
                <a:latin typeface="Arial" charset="0"/>
              </a:rPr>
              <a:t>Проектный</a:t>
            </a:r>
          </a:p>
          <a:p>
            <a:pPr>
              <a:buFont typeface="Wingdings" pitchFamily="2" charset="2"/>
              <a:buChar char="v"/>
            </a:pPr>
            <a:r>
              <a:rPr lang="ru-RU" sz="2800">
                <a:latin typeface="Arial" charset="0"/>
              </a:rPr>
              <a:t>Самостоятельная учебная  деятельность</a:t>
            </a:r>
          </a:p>
          <a:p>
            <a:pPr>
              <a:buFont typeface="Wingdings" pitchFamily="2" charset="2"/>
              <a:buChar char="v"/>
            </a:pPr>
            <a:r>
              <a:rPr lang="ru-RU" sz="2800">
                <a:latin typeface="Arial" charset="0"/>
              </a:rPr>
              <a:t>Практическая работа</a:t>
            </a:r>
          </a:p>
          <a:p>
            <a:pPr>
              <a:buFont typeface="Wingdings" pitchFamily="2" charset="2"/>
              <a:buChar char="v"/>
            </a:pPr>
            <a:endParaRPr lang="ru-RU" sz="2800"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Приемы учебной деятельности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95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ru-RU" sz="2800" dirty="0" smtClean="0"/>
              <a:t>Постановка проблемной задачи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ru-RU" sz="2800" dirty="0" smtClean="0"/>
              <a:t>Проведение опытов, экспериментов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ru-RU" sz="2800" dirty="0" smtClean="0"/>
              <a:t>Формулировка выводов, обобщений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ru-RU" sz="2800" dirty="0" smtClean="0"/>
              <a:t>Моделирование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ru-RU" sz="2800" dirty="0" smtClean="0"/>
              <a:t>Применение алгоритмов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ru-RU" sz="2800" dirty="0" smtClean="0"/>
              <a:t>Оценивание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ru-RU" sz="2800" dirty="0" smtClean="0"/>
              <a:t>Коррекция ошибок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ru-RU" sz="2800" dirty="0" smtClean="0"/>
              <a:t>Контроль и проверка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ru-RU" sz="2800" dirty="0" smtClean="0"/>
              <a:t>Фиксирование в виде схемы, таблицы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ru-RU" sz="2800" dirty="0" smtClean="0"/>
              <a:t>Выдвижение гипотез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ru-RU" sz="2800" dirty="0" smtClean="0"/>
              <a:t>Запоминание по ассоциациям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ru-RU" sz="2800" dirty="0" smtClean="0"/>
              <a:t>Составление планов, тезисов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0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02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02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Ресурсы: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357313"/>
            <a:ext cx="9144000" cy="5095875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ru-RU" dirty="0" smtClean="0"/>
              <a:t>Доступными и эффективными являются: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ru-RU" dirty="0" smtClean="0"/>
              <a:t>Компьютер</a:t>
            </a:r>
          </a:p>
          <a:p>
            <a:pPr eaLnBrk="1" hangingPunct="1">
              <a:buClr>
                <a:schemeClr val="tx1"/>
              </a:buClr>
            </a:pPr>
            <a:r>
              <a:rPr lang="ru-RU" dirty="0" smtClean="0"/>
              <a:t>Компьютер + проекционное оборудование</a:t>
            </a:r>
          </a:p>
          <a:p>
            <a:pPr eaLnBrk="1" hangingPunct="1">
              <a:buClr>
                <a:schemeClr val="tx1"/>
              </a:buClr>
            </a:pPr>
            <a:r>
              <a:rPr lang="ru-RU" dirty="0" smtClean="0"/>
              <a:t>Электронный учебник</a:t>
            </a:r>
          </a:p>
          <a:p>
            <a:pPr eaLnBrk="1" hangingPunct="1">
              <a:buClr>
                <a:schemeClr val="tx1"/>
              </a:buClr>
            </a:pPr>
            <a:r>
              <a:rPr lang="ru-RU" dirty="0" smtClean="0"/>
              <a:t>Авторский цифровой образовательный ресурс(презентация, сайт, тест, кроссворд, таблица, текст…)</a:t>
            </a:r>
          </a:p>
          <a:p>
            <a:pPr eaLnBrk="1" hangingPunct="1">
              <a:buClr>
                <a:schemeClr val="tx1"/>
              </a:buClr>
            </a:pPr>
            <a:r>
              <a:rPr lang="ru-RU" dirty="0" smtClean="0"/>
              <a:t>Тестирующие оболочки</a:t>
            </a:r>
          </a:p>
          <a:p>
            <a:pPr eaLnBrk="1" hangingPunct="1">
              <a:buClr>
                <a:schemeClr val="tx1"/>
              </a:buClr>
            </a:pPr>
            <a:r>
              <a:rPr lang="ru-RU" dirty="0" smtClean="0"/>
              <a:t>Цифровой Интернет-ресурс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Цели семинара</a:t>
            </a:r>
          </a:p>
        </p:txBody>
      </p:sp>
      <p:sp>
        <p:nvSpPr>
          <p:cNvPr id="7171" name="Rectangle 7"/>
          <p:cNvSpPr>
            <a:spLocks noChangeArrowheads="1"/>
          </p:cNvSpPr>
          <p:nvPr/>
        </p:nvSpPr>
        <p:spPr bwMode="auto">
          <a:xfrm>
            <a:off x="1123950" y="2382838"/>
            <a:ext cx="5461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</a:pPr>
            <a:endParaRPr lang="ru-RU" sz="3200">
              <a:latin typeface="Arial" charset="0"/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9144000" cy="5095875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b="1" i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Создание условий для: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ru-RU" smtClean="0"/>
              <a:t>осознания целей информационной деятельности, принципов ИКТ, их возможностей и технологических средств;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ru-RU" smtClean="0"/>
              <a:t>повышения интереса педагогов к информационным и коммуникационным технологиям;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ru-RU" smtClean="0"/>
              <a:t>понимания педагогами необходимости приобретения новых знаний для коррекции информационной деятельности на основе самоанализа и саморегуляции.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0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0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-107950" y="228600"/>
            <a:ext cx="8243888" cy="563563"/>
          </a:xfrm>
        </p:spPr>
        <p:txBody>
          <a:bodyPr/>
          <a:lstStyle/>
          <a:p>
            <a:pPr eaLnBrk="1" hangingPunct="1"/>
            <a:r>
              <a:rPr lang="ru-RU" smtClean="0"/>
              <a:t>Эффективность учебной деятельности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95288" y="1717675"/>
            <a:ext cx="8353425" cy="39703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5125" indent="-365125">
              <a:buFont typeface="Wingdings" pitchFamily="2" charset="2"/>
              <a:buChar char="v"/>
            </a:pPr>
            <a:r>
              <a:rPr lang="ru-RU" sz="2800" dirty="0">
                <a:latin typeface="Arial" charset="0"/>
              </a:rPr>
              <a:t>Повышение познавательной активности</a:t>
            </a:r>
          </a:p>
          <a:p>
            <a:pPr marL="365125" indent="-365125">
              <a:buFont typeface="Wingdings" pitchFamily="2" charset="2"/>
              <a:buChar char="v"/>
            </a:pPr>
            <a:r>
              <a:rPr lang="ru-RU" sz="2800" dirty="0">
                <a:latin typeface="Arial" charset="0"/>
              </a:rPr>
              <a:t>Повышение учебной мотивации</a:t>
            </a:r>
          </a:p>
          <a:p>
            <a:pPr marL="365125" indent="-365125">
              <a:buFont typeface="Wingdings" pitchFamily="2" charset="2"/>
              <a:buChar char="v"/>
            </a:pPr>
            <a:r>
              <a:rPr lang="ru-RU" sz="2800" dirty="0">
                <a:latin typeface="Arial" charset="0"/>
              </a:rPr>
              <a:t>Повышение плотности урока</a:t>
            </a:r>
          </a:p>
          <a:p>
            <a:pPr marL="365125" indent="-365125">
              <a:buFont typeface="Wingdings" pitchFamily="2" charset="2"/>
              <a:buChar char="v"/>
            </a:pPr>
            <a:r>
              <a:rPr lang="ru-RU" sz="2800" dirty="0">
                <a:latin typeface="Arial" charset="0"/>
              </a:rPr>
              <a:t>100% включенность учащихся в деятельность</a:t>
            </a:r>
          </a:p>
          <a:p>
            <a:pPr marL="365125" indent="-365125">
              <a:buFont typeface="Wingdings" pitchFamily="2" charset="2"/>
              <a:buChar char="v"/>
            </a:pPr>
            <a:r>
              <a:rPr lang="ru-RU" sz="2800" dirty="0">
                <a:latin typeface="Arial" charset="0"/>
              </a:rPr>
              <a:t>Повышение наглядности изучаемого материала</a:t>
            </a:r>
          </a:p>
          <a:p>
            <a:pPr marL="365125" indent="-365125">
              <a:buFont typeface="Wingdings" pitchFamily="2" charset="2"/>
              <a:buChar char="v"/>
            </a:pPr>
            <a:r>
              <a:rPr lang="ru-RU" sz="2800" dirty="0">
                <a:latin typeface="Arial" charset="0"/>
              </a:rPr>
              <a:t>Создание системы педагогической поддержки и ситуации успеха</a:t>
            </a:r>
          </a:p>
          <a:p>
            <a:pPr marL="365125" indent="-365125">
              <a:buFont typeface="Wingdings" pitchFamily="2" charset="2"/>
              <a:buChar char="v"/>
            </a:pPr>
            <a:r>
              <a:rPr lang="ru-RU" sz="2800" dirty="0">
                <a:latin typeface="Arial" charset="0"/>
              </a:rPr>
              <a:t>Экономия времени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Условия целесообразности 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095875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ru-RU" smtClean="0"/>
              <a:t>Применение ИКТ целесообразно при:</a:t>
            </a:r>
          </a:p>
          <a:p>
            <a:pPr eaLnBrk="1" hangingPunct="1">
              <a:buClr>
                <a:schemeClr val="tx1"/>
              </a:buClr>
            </a:pPr>
            <a:r>
              <a:rPr lang="ru-RU" smtClean="0"/>
              <a:t>Достаточной подготовленности педагога</a:t>
            </a:r>
          </a:p>
          <a:p>
            <a:pPr eaLnBrk="1" hangingPunct="1">
              <a:buClr>
                <a:schemeClr val="tx1"/>
              </a:buClr>
            </a:pPr>
            <a:r>
              <a:rPr lang="ru-RU" smtClean="0"/>
              <a:t>Достаточной ресурсной оснащенности образовательного процесса</a:t>
            </a:r>
          </a:p>
          <a:p>
            <a:pPr eaLnBrk="1" hangingPunct="1">
              <a:buClr>
                <a:schemeClr val="tx1"/>
              </a:buClr>
            </a:pPr>
            <a:r>
              <a:rPr lang="ru-RU" smtClean="0"/>
              <a:t>Методической обоснованности (содержание, формы)</a:t>
            </a:r>
          </a:p>
          <a:p>
            <a:pPr eaLnBrk="1" hangingPunct="1">
              <a:buClr>
                <a:schemeClr val="tx1"/>
              </a:buClr>
            </a:pPr>
            <a:r>
              <a:rPr lang="ru-RU" smtClean="0"/>
              <a:t>Соблюдении санитарно-гигиенических требований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93669"/>
            <a:ext cx="7391400" cy="563563"/>
          </a:xfrm>
        </p:spPr>
        <p:txBody>
          <a:bodyPr/>
          <a:lstStyle/>
          <a:p>
            <a:pPr eaLnBrk="1" hangingPunct="1"/>
            <a:r>
              <a:rPr lang="ru-RU" dirty="0" smtClean="0"/>
              <a:t>Практическая </a:t>
            </a:r>
            <a:r>
              <a:rPr lang="ru-RU" dirty="0" smtClean="0"/>
              <a:t>часть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</a:t>
            </a:r>
            <a:r>
              <a:rPr lang="ru-RU" dirty="0" smtClean="0"/>
              <a:t>. Работаем в </a:t>
            </a:r>
            <a:r>
              <a:rPr lang="en-US" dirty="0" smtClean="0"/>
              <a:t>Microsoft Excel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 smtClean="0"/>
          </a:p>
        </p:txBody>
      </p:sp>
      <p:sp>
        <p:nvSpPr>
          <p:cNvPr id="18435" name="AutoShape 4"/>
          <p:cNvSpPr>
            <a:spLocks noChangeArrowheads="1"/>
          </p:cNvSpPr>
          <p:nvPr/>
        </p:nvSpPr>
        <p:spPr bwMode="ltGray">
          <a:xfrm rot="5400000">
            <a:off x="-2422526" y="1627188"/>
            <a:ext cx="4824413" cy="477043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1 w 21600"/>
              <a:gd name="T13" fmla="*/ 0 h 21600"/>
              <a:gd name="T14" fmla="*/ 21199 w 21600"/>
              <a:gd name="T15" fmla="*/ 1362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rgbClr val="DBE0ED"/>
              </a:gs>
              <a:gs pos="100000">
                <a:srgbClr val="B0BAD8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6" name="AutoShape 5"/>
          <p:cNvSpPr>
            <a:spLocks noChangeArrowheads="1"/>
          </p:cNvSpPr>
          <p:nvPr/>
        </p:nvSpPr>
        <p:spPr bwMode="ltGray">
          <a:xfrm rot="5400000" flipH="1">
            <a:off x="-2016918" y="2062956"/>
            <a:ext cx="4032250" cy="39290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rgbClr val="E3EBFF"/>
              </a:gs>
              <a:gs pos="100000">
                <a:srgbClr val="B8CCFE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8441" name="Group 11"/>
          <p:cNvGrpSpPr>
            <a:grpSpLocks/>
          </p:cNvGrpSpPr>
          <p:nvPr/>
        </p:nvGrpSpPr>
        <p:grpSpPr bwMode="auto">
          <a:xfrm>
            <a:off x="1447800" y="2062163"/>
            <a:ext cx="381000" cy="381000"/>
            <a:chOff x="2078" y="1680"/>
            <a:chExt cx="1615" cy="1615"/>
          </a:xfrm>
        </p:grpSpPr>
        <p:sp>
          <p:nvSpPr>
            <p:cNvPr id="18471" name="Oval 1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72" name="Oval 1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2" name="Oval 14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74" name="Oval 1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184" name="Oval 16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76" name="Oval 1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18442" name="Group 25"/>
          <p:cNvGrpSpPr>
            <a:grpSpLocks/>
          </p:cNvGrpSpPr>
          <p:nvPr/>
        </p:nvGrpSpPr>
        <p:grpSpPr bwMode="auto">
          <a:xfrm>
            <a:off x="1928813" y="3000375"/>
            <a:ext cx="381000" cy="381000"/>
            <a:chOff x="2078" y="1680"/>
            <a:chExt cx="1615" cy="1615"/>
          </a:xfrm>
        </p:grpSpPr>
        <p:sp>
          <p:nvSpPr>
            <p:cNvPr id="18465" name="Oval 2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6" name="Oval 2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6" name="Oval 2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68" name="Oval 2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198" name="Oval 3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70" name="Oval 3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18443" name="Group 32"/>
          <p:cNvGrpSpPr>
            <a:grpSpLocks/>
          </p:cNvGrpSpPr>
          <p:nvPr/>
        </p:nvGrpSpPr>
        <p:grpSpPr bwMode="auto">
          <a:xfrm>
            <a:off x="1928813" y="3857625"/>
            <a:ext cx="381000" cy="381000"/>
            <a:chOff x="2078" y="1680"/>
            <a:chExt cx="1615" cy="1615"/>
          </a:xfrm>
        </p:grpSpPr>
        <p:sp>
          <p:nvSpPr>
            <p:cNvPr id="18459" name="Oval 3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0" name="Oval 3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03" name="Oval 3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62" name="Oval 3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205" name="Oval 3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64" name="Oval 3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18444" name="Group 39"/>
          <p:cNvGrpSpPr>
            <a:grpSpLocks/>
          </p:cNvGrpSpPr>
          <p:nvPr/>
        </p:nvGrpSpPr>
        <p:grpSpPr bwMode="auto">
          <a:xfrm>
            <a:off x="1714500" y="4857750"/>
            <a:ext cx="355600" cy="381000"/>
            <a:chOff x="2078" y="1680"/>
            <a:chExt cx="1615" cy="1615"/>
          </a:xfrm>
        </p:grpSpPr>
        <p:sp>
          <p:nvSpPr>
            <p:cNvPr id="18453" name="Oval 4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4" name="Oval 4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10" name="Oval 42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56" name="Oval 4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212" name="Oval 44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58" name="Oval 4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18446" name="Group 18"/>
          <p:cNvGrpSpPr>
            <a:grpSpLocks/>
          </p:cNvGrpSpPr>
          <p:nvPr/>
        </p:nvGrpSpPr>
        <p:grpSpPr bwMode="auto">
          <a:xfrm>
            <a:off x="1000125" y="5643563"/>
            <a:ext cx="381000" cy="381000"/>
            <a:chOff x="2078" y="1680"/>
            <a:chExt cx="1615" cy="1615"/>
          </a:xfrm>
        </p:grpSpPr>
        <p:sp>
          <p:nvSpPr>
            <p:cNvPr id="18447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48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" name="Oval 2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50" name="Oval 2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52" name="Oval 2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52" name="Oval 2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r="14348" b="14062"/>
          <a:stretch>
            <a:fillRect/>
          </a:stretch>
        </p:blipFill>
        <p:spPr bwMode="auto">
          <a:xfrm>
            <a:off x="285720" y="1500174"/>
            <a:ext cx="8634254" cy="48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391400" cy="563563"/>
          </a:xfrm>
        </p:spPr>
        <p:txBody>
          <a:bodyPr/>
          <a:lstStyle/>
          <a:p>
            <a:r>
              <a:rPr lang="ru-RU" dirty="0" smtClean="0"/>
              <a:t>2. </a:t>
            </a:r>
            <a:r>
              <a:rPr lang="ru-RU" dirty="0" smtClean="0"/>
              <a:t>Создание сайта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 smtClean="0">
                <a:hlinkClick r:id="rId2"/>
              </a:rPr>
              <a:t>Бесплатный </a:t>
            </a:r>
            <a:r>
              <a:rPr lang="ru-RU" u="sng" dirty="0" err="1" smtClean="0">
                <a:hlinkClick r:id="rId2"/>
              </a:rPr>
              <a:t>хостинг</a:t>
            </a:r>
            <a:r>
              <a:rPr lang="ru-RU" dirty="0" smtClean="0"/>
              <a:t> </a:t>
            </a:r>
            <a:r>
              <a:rPr lang="en-US" u="sng" dirty="0" err="1" smtClean="0">
                <a:hlinkClick r:id="rId2" tooltip="Бесплатный хостинг"/>
              </a:rPr>
              <a:t>uCoz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5271" r="10781" b="14222"/>
          <a:stretch>
            <a:fillRect/>
          </a:stretch>
        </p:blipFill>
        <p:spPr bwMode="auto">
          <a:xfrm>
            <a:off x="285720" y="1214422"/>
            <a:ext cx="4286280" cy="27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 l="8333" r="11805" b="3475"/>
          <a:stretch>
            <a:fillRect/>
          </a:stretch>
        </p:blipFill>
        <p:spPr bwMode="auto">
          <a:xfrm>
            <a:off x="3194384" y="2714620"/>
            <a:ext cx="5521020" cy="375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7829576" cy="563563"/>
          </a:xfrm>
          <a:solidFill>
            <a:schemeClr val="accent3"/>
          </a:solidFill>
        </p:spPr>
        <p:txBody>
          <a:bodyPr/>
          <a:lstStyle/>
          <a:p>
            <a:r>
              <a:rPr lang="ru-RU" dirty="0" smtClean="0"/>
              <a:t>Интернет-ресурсы для математиков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400" dirty="0" smtClean="0">
                <a:hlinkClick r:id="rId2"/>
              </a:rPr>
              <a:t>Виртуальная школа юного математика</a:t>
            </a:r>
            <a:endParaRPr lang="ru-RU" sz="1400" dirty="0" smtClean="0"/>
          </a:p>
          <a:p>
            <a:r>
              <a:rPr lang="ru-RU" sz="1400" u="sng" dirty="0" smtClean="0">
                <a:hlinkClick r:id="rId3"/>
              </a:rPr>
              <a:t>Общероссийский математический портал </a:t>
            </a:r>
            <a:r>
              <a:rPr lang="ru-RU" sz="1400" u="sng" dirty="0" err="1" smtClean="0">
                <a:hlinkClick r:id="rId3"/>
              </a:rPr>
              <a:t>Math-Net.Ru</a:t>
            </a:r>
            <a:endParaRPr lang="ru-RU" sz="1400" dirty="0" smtClean="0"/>
          </a:p>
          <a:p>
            <a:r>
              <a:rPr lang="ru-RU" sz="1400" u="sng" dirty="0" smtClean="0">
                <a:hlinkClick r:id="rId4"/>
              </a:rPr>
              <a:t>Материалы по математике в Единой коллекции цифровых образовательных ресурсов</a:t>
            </a:r>
            <a:endParaRPr lang="ru-RU" sz="1400" dirty="0" smtClean="0"/>
          </a:p>
          <a:p>
            <a:r>
              <a:rPr lang="ru-RU" sz="1400" u="sng" dirty="0" smtClean="0">
                <a:hlinkClick r:id="rId5"/>
              </a:rPr>
              <a:t>Портал </a:t>
            </a:r>
            <a:r>
              <a:rPr lang="ru-RU" sz="1400" u="sng" dirty="0" err="1" smtClean="0">
                <a:hlinkClick r:id="rId5"/>
              </a:rPr>
              <a:t>Math.ru</a:t>
            </a:r>
            <a:r>
              <a:rPr lang="ru-RU" sz="1400" u="sng" dirty="0" smtClean="0">
                <a:hlinkClick r:id="rId5"/>
              </a:rPr>
              <a:t>: библиотека, </a:t>
            </a:r>
            <a:r>
              <a:rPr lang="ru-RU" sz="1400" u="sng" dirty="0" err="1" smtClean="0">
                <a:hlinkClick r:id="rId5"/>
              </a:rPr>
              <a:t>медиатека</a:t>
            </a:r>
            <a:r>
              <a:rPr lang="ru-RU" sz="1400" u="sng" dirty="0" smtClean="0">
                <a:hlinkClick r:id="rId5"/>
              </a:rPr>
              <a:t>, олимпиады, задачи, научные школы, учительская, история математики</a:t>
            </a:r>
            <a:endParaRPr lang="ru-RU" sz="1400" dirty="0" smtClean="0"/>
          </a:p>
          <a:p>
            <a:r>
              <a:rPr lang="ru-RU" sz="1400" u="sng" dirty="0" smtClean="0">
                <a:hlinkClick r:id="rId6"/>
              </a:rPr>
              <a:t>Задачи по геометрии: информационно-поисковая система</a:t>
            </a:r>
            <a:endParaRPr lang="ru-RU" sz="1400" dirty="0" smtClean="0"/>
          </a:p>
          <a:p>
            <a:r>
              <a:rPr lang="ru-RU" sz="1400" u="sng" dirty="0" smtClean="0">
                <a:hlinkClick r:id="rId7"/>
              </a:rPr>
              <a:t>Задачник для подготовки к олимпиадам по математике</a:t>
            </a:r>
            <a:endParaRPr lang="ru-RU" sz="1400" dirty="0" smtClean="0"/>
          </a:p>
          <a:p>
            <a:r>
              <a:rPr lang="ru-RU" sz="1400" u="sng" dirty="0" smtClean="0">
                <a:hlinkClick r:id="rId8"/>
              </a:rPr>
              <a:t>Занимательная математика — школьникам (олимпиады, игры, конкурсы по математике)</a:t>
            </a:r>
            <a:endParaRPr lang="ru-RU" sz="1400" dirty="0" smtClean="0"/>
          </a:p>
          <a:p>
            <a:r>
              <a:rPr lang="ru-RU" sz="1400" u="sng" dirty="0" smtClean="0">
                <a:hlinkClick r:id="rId9"/>
              </a:rPr>
              <a:t>Интернет-проект «Задачи»</a:t>
            </a:r>
            <a:endParaRPr lang="ru-RU" sz="1400" u="sng" dirty="0" smtClean="0"/>
          </a:p>
          <a:p>
            <a:r>
              <a:rPr lang="ru-RU" sz="1400" dirty="0" smtClean="0">
                <a:hlinkClick r:id="rId10"/>
              </a:rPr>
              <a:t>Дидактические материалы по информатике и математике</a:t>
            </a:r>
            <a:endParaRPr lang="ru-RU" sz="1400" dirty="0" smtClean="0"/>
          </a:p>
          <a:p>
            <a:r>
              <a:rPr lang="ru-RU" sz="1400" u="sng" dirty="0" smtClean="0">
                <a:hlinkClick r:id="rId11"/>
              </a:rPr>
              <a:t>Газета «Математика» Издательского дома «Первое сентября»</a:t>
            </a:r>
            <a:endParaRPr lang="ru-RU" sz="1400" dirty="0" smtClean="0"/>
          </a:p>
          <a:p>
            <a:r>
              <a:rPr lang="ru-RU" sz="1400" u="sng" dirty="0" smtClean="0">
                <a:hlinkClick r:id="rId12"/>
              </a:rPr>
              <a:t>Математика в Открытом колледже</a:t>
            </a:r>
            <a:endParaRPr lang="ru-RU" sz="1400" dirty="0" smtClean="0"/>
          </a:p>
          <a:p>
            <a:r>
              <a:rPr lang="ru-RU" sz="1400" u="sng" dirty="0" err="1" smtClean="0">
                <a:hlinkClick r:id="rId5"/>
              </a:rPr>
              <a:t>Math.ru</a:t>
            </a:r>
            <a:r>
              <a:rPr lang="ru-RU" sz="1400" u="sng" dirty="0" smtClean="0">
                <a:hlinkClick r:id="rId5"/>
              </a:rPr>
              <a:t>: Математика и образование</a:t>
            </a:r>
            <a:endParaRPr lang="ru-RU" sz="1400" dirty="0" smtClean="0"/>
          </a:p>
          <a:p>
            <a:r>
              <a:rPr lang="ru-RU" sz="1400" u="sng" dirty="0" smtClean="0">
                <a:hlinkClick r:id="rId13"/>
              </a:rPr>
              <a:t>Московский центр непрерывного математического образования (МЦНМО)</a:t>
            </a:r>
            <a:endParaRPr lang="ru-RU" sz="1400" dirty="0" smtClean="0"/>
          </a:p>
          <a:p>
            <a:r>
              <a:rPr lang="ru-RU" sz="1400" u="sng" dirty="0" smtClean="0">
                <a:hlinkClick r:id="rId14"/>
              </a:rPr>
              <a:t>Портал </a:t>
            </a:r>
            <a:r>
              <a:rPr lang="ru-RU" sz="1400" u="sng" dirty="0" err="1" smtClean="0">
                <a:hlinkClick r:id="rId14"/>
              </a:rPr>
              <a:t>Allmath.ru</a:t>
            </a:r>
            <a:r>
              <a:rPr lang="ru-RU" sz="1400" u="sng" dirty="0" smtClean="0">
                <a:hlinkClick r:id="rId14"/>
              </a:rPr>
              <a:t> - вся математика в одном месте</a:t>
            </a:r>
            <a:endParaRPr lang="ru-RU" sz="1400" dirty="0" smtClean="0"/>
          </a:p>
          <a:p>
            <a:r>
              <a:rPr lang="ru-RU" sz="1400" u="sng" dirty="0" smtClean="0">
                <a:hlinkClick r:id="rId15"/>
              </a:rPr>
              <a:t>Мир математических уравнений - Международный научно-образовательный сайт </a:t>
            </a:r>
            <a:r>
              <a:rPr lang="ru-RU" sz="1400" u="sng" dirty="0" err="1" smtClean="0">
                <a:hlinkClick r:id="rId15"/>
              </a:rPr>
              <a:t>EqWorld</a:t>
            </a:r>
            <a:endParaRPr lang="ru-RU" sz="1400" dirty="0" smtClean="0"/>
          </a:p>
          <a:p>
            <a:r>
              <a:rPr lang="ru-RU" sz="1400" u="sng" dirty="0" smtClean="0">
                <a:hlinkClick r:id="rId16"/>
              </a:rPr>
              <a:t>Образовательный математический сайт </a:t>
            </a:r>
            <a:r>
              <a:rPr lang="ru-RU" sz="1400" u="sng" dirty="0" err="1" smtClean="0">
                <a:hlinkClick r:id="rId16"/>
              </a:rPr>
              <a:t>Exponenta.ru</a:t>
            </a:r>
            <a:endParaRPr lang="ru-RU" sz="1400" dirty="0" smtClean="0"/>
          </a:p>
          <a:p>
            <a:r>
              <a:rPr lang="ru-RU" sz="1400" u="sng" dirty="0" smtClean="0">
                <a:hlinkClick r:id="rId17"/>
              </a:rPr>
              <a:t>Вся элементарная математика: Средняя математическая интернет-школа</a:t>
            </a:r>
            <a:endParaRPr lang="ru-RU" sz="1400" dirty="0" smtClean="0"/>
          </a:p>
          <a:p>
            <a:r>
              <a:rPr lang="ru-RU" sz="1400" u="sng" dirty="0" smtClean="0">
                <a:hlinkClick r:id="rId18"/>
              </a:rPr>
              <a:t>Геометрический портал</a:t>
            </a:r>
            <a:endParaRPr lang="ru-RU" sz="1400" dirty="0" smtClean="0"/>
          </a:p>
          <a:p>
            <a:r>
              <a:rPr lang="ru-RU" sz="1400" u="sng" dirty="0" smtClean="0">
                <a:hlinkClick r:id="rId19"/>
              </a:rPr>
              <a:t>Графики функций</a:t>
            </a:r>
            <a:endParaRPr lang="ru-RU" sz="1400" dirty="0" smtClean="0"/>
          </a:p>
          <a:p>
            <a:endParaRPr lang="ru-RU" sz="11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ru-RU" dirty="0" smtClean="0"/>
              <a:t>Интернет-ресурсы для историков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200" dirty="0" smtClean="0"/>
              <a:t> </a:t>
            </a:r>
            <a:r>
              <a:rPr lang="ru-RU" sz="1200" u="sng" dirty="0" smtClean="0">
                <a:hlinkClick r:id="rId2"/>
              </a:rPr>
              <a:t>Элективные курсы в профильном обучении: Образовательная область «История»</a:t>
            </a:r>
            <a:endParaRPr lang="ru-RU" sz="1200" dirty="0" smtClean="0"/>
          </a:p>
          <a:p>
            <a:r>
              <a:rPr lang="ru-RU" sz="1200" u="sng" dirty="0" smtClean="0">
                <a:hlinkClick r:id="rId3"/>
              </a:rPr>
              <a:t>Советы выпускникам по выполнению заданий с развернутыми ответами</a:t>
            </a:r>
            <a:endParaRPr lang="ru-RU" sz="1200" dirty="0" smtClean="0"/>
          </a:p>
          <a:p>
            <a:r>
              <a:rPr lang="ru-RU" sz="1200" u="sng" dirty="0" smtClean="0">
                <a:hlinkClick r:id="rId4"/>
              </a:rPr>
              <a:t>История: Примерные билеты для сдачи экзамена по выбору в 9-м классе</a:t>
            </a:r>
            <a:endParaRPr lang="ru-RU" sz="1200" dirty="0" smtClean="0"/>
          </a:p>
          <a:p>
            <a:r>
              <a:rPr lang="ru-RU" sz="1200" u="sng" dirty="0" smtClean="0">
                <a:hlinkClick r:id="rId5"/>
              </a:rPr>
              <a:t>История: Демонстрационный вариант экзаменационной работы для 9-го класса</a:t>
            </a:r>
            <a:endParaRPr lang="ru-RU" sz="1200" dirty="0" smtClean="0"/>
          </a:p>
          <a:p>
            <a:r>
              <a:rPr lang="ru-RU" sz="1200" u="sng" dirty="0" smtClean="0">
                <a:hlinkClick r:id="rId6"/>
              </a:rPr>
              <a:t>Спецификация экзаменационной работы по истории единого государственного экзамена 2007 г.</a:t>
            </a:r>
            <a:endParaRPr lang="ru-RU" sz="1200" dirty="0" smtClean="0"/>
          </a:p>
          <a:p>
            <a:r>
              <a:rPr lang="ru-RU" sz="1200" u="sng" dirty="0" smtClean="0">
                <a:hlinkClick r:id="rId7"/>
              </a:rPr>
              <a:t>Демонстрационный вариант ЕГЭ 2007 г. История</a:t>
            </a:r>
            <a:endParaRPr lang="ru-RU" sz="1200" dirty="0" smtClean="0"/>
          </a:p>
          <a:p>
            <a:r>
              <a:rPr lang="ru-RU" sz="1200" u="sng" dirty="0" smtClean="0">
                <a:hlinkClick r:id="rId8"/>
              </a:rPr>
              <a:t>Об использовании результатов единого государственного экзамена 2006 года в преподавании истории в средней школе: Методическое письмо</a:t>
            </a:r>
            <a:endParaRPr lang="ru-RU" sz="1200" dirty="0" smtClean="0"/>
          </a:p>
          <a:p>
            <a:r>
              <a:rPr lang="ru-RU" sz="1200" u="sng" dirty="0" smtClean="0">
                <a:hlinkClick r:id="rId9"/>
              </a:rPr>
              <a:t>О преподавании истории в средней школе с учетом результатов единого государственного экзамена 2005 года: Методическое письмо</a:t>
            </a:r>
            <a:endParaRPr lang="ru-RU" sz="1200" dirty="0" smtClean="0"/>
          </a:p>
          <a:p>
            <a:r>
              <a:rPr lang="ru-RU" sz="1200" u="sng" dirty="0" smtClean="0">
                <a:hlinkClick r:id="rId10"/>
              </a:rPr>
              <a:t>История 10–11: Методические рекомендации по изучению курса в соответствии с различными вариантами учебного плана</a:t>
            </a:r>
            <a:endParaRPr lang="ru-RU" sz="1200" dirty="0" smtClean="0"/>
          </a:p>
          <a:p>
            <a:r>
              <a:rPr lang="ru-RU" sz="1200" u="sng" dirty="0" smtClean="0">
                <a:hlinkClick r:id="rId11"/>
              </a:rPr>
              <a:t>Методическое письмо «О преподавании учебного предмета “история” в условиях введения федерального компонента государственного стандарта общего образования»</a:t>
            </a:r>
            <a:endParaRPr lang="ru-RU" sz="1200" dirty="0" smtClean="0"/>
          </a:p>
          <a:p>
            <a:r>
              <a:rPr lang="ru-RU" sz="1200" u="sng" dirty="0" smtClean="0">
                <a:hlinkClick r:id="rId12"/>
              </a:rPr>
              <a:t>Концепция гражданского образования в общеобразовательной школе</a:t>
            </a:r>
            <a:endParaRPr lang="ru-RU" sz="1200" dirty="0" smtClean="0"/>
          </a:p>
          <a:p>
            <a:r>
              <a:rPr lang="ru-RU" sz="1200" u="sng" dirty="0" smtClean="0">
                <a:hlinkClick r:id="rId13"/>
              </a:rPr>
              <a:t>История: Примерная программа основного общего образования</a:t>
            </a:r>
            <a:endParaRPr lang="ru-RU" sz="1200" dirty="0" smtClean="0"/>
          </a:p>
          <a:p>
            <a:r>
              <a:rPr lang="ru-RU" sz="1200" u="sng" dirty="0" smtClean="0">
                <a:hlinkClick r:id="rId14"/>
              </a:rPr>
              <a:t>История: Примерная программа среднего (полного) общего образования. Базовый уровень</a:t>
            </a:r>
            <a:endParaRPr lang="ru-RU" sz="1200" dirty="0" smtClean="0"/>
          </a:p>
          <a:p>
            <a:r>
              <a:rPr lang="ru-RU" sz="1200" u="sng" dirty="0" smtClean="0">
                <a:hlinkClick r:id="rId15"/>
              </a:rPr>
              <a:t>История: Примерная программа среднего (полного) общего образования. Профильный уровень</a:t>
            </a:r>
            <a:endParaRPr lang="ru-RU" sz="1200" dirty="0" smtClean="0"/>
          </a:p>
          <a:p>
            <a:r>
              <a:rPr lang="ru-RU" sz="1200" u="sng" dirty="0" smtClean="0">
                <a:hlinkClick r:id="rId16"/>
              </a:rPr>
              <a:t>Стандарт основного общего образования по истории </a:t>
            </a:r>
            <a:endParaRPr lang="ru-RU" sz="1200" dirty="0" smtClean="0"/>
          </a:p>
          <a:p>
            <a:r>
              <a:rPr lang="ru-RU" sz="1200" u="sng" dirty="0" smtClean="0">
                <a:hlinkClick r:id="rId17"/>
              </a:rPr>
              <a:t>Стандарт среднего полного (общего) образования по истории. Базовый уровень</a:t>
            </a:r>
            <a:endParaRPr lang="ru-RU" sz="1200" dirty="0" smtClean="0"/>
          </a:p>
          <a:p>
            <a:r>
              <a:rPr lang="ru-RU" sz="1200" u="sng" dirty="0" smtClean="0">
                <a:hlinkClick r:id="rId18"/>
              </a:rPr>
              <a:t>Стандарт среднего полного (общего) образования по истории. Профильный уровень</a:t>
            </a:r>
            <a:endParaRPr lang="ru-RU" sz="1200" dirty="0" smtClean="0"/>
          </a:p>
          <a:p>
            <a:r>
              <a:rPr lang="ru-RU" sz="1200" u="sng" dirty="0" smtClean="0">
                <a:hlinkClick r:id="rId19"/>
              </a:rPr>
              <a:t>Образовательные стандарты</a:t>
            </a:r>
            <a:endParaRPr lang="ru-RU" sz="1200" dirty="0" smtClean="0"/>
          </a:p>
          <a:p>
            <a:r>
              <a:rPr lang="ru-RU" sz="1200" u="sng" dirty="0" smtClean="0">
                <a:hlinkClick r:id="rId20"/>
              </a:rPr>
              <a:t>Компьютер на уроках истории, обществознания и права: сайт А.И. Чернова</a:t>
            </a:r>
            <a:endParaRPr lang="ru-RU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615294" cy="563563"/>
          </a:xfrm>
          <a:solidFill>
            <a:schemeClr val="accent3"/>
          </a:solidFill>
        </p:spPr>
        <p:txBody>
          <a:bodyPr/>
          <a:lstStyle/>
          <a:p>
            <a:r>
              <a:rPr lang="ru-RU" dirty="0" smtClean="0"/>
              <a:t>Интернет-ресурсы для литераторов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400" dirty="0" smtClean="0">
                <a:hlinkClick r:id="rId2"/>
              </a:rPr>
              <a:t>Виртуальный музей литературных героев</a:t>
            </a:r>
            <a:endParaRPr lang="ru-RU" sz="1400" dirty="0" smtClean="0"/>
          </a:p>
          <a:p>
            <a:r>
              <a:rPr lang="ru-RU" sz="1400" u="sng" dirty="0" err="1" smtClean="0">
                <a:hlinkClick r:id="rId3"/>
              </a:rPr>
              <a:t>Kidsbook</a:t>
            </a:r>
            <a:r>
              <a:rPr lang="ru-RU" sz="1400" u="sng" dirty="0" smtClean="0">
                <a:hlinkClick r:id="rId3"/>
              </a:rPr>
              <a:t>: библиотека детской литературы</a:t>
            </a:r>
            <a:endParaRPr lang="ru-RU" sz="1400" dirty="0" smtClean="0"/>
          </a:p>
          <a:p>
            <a:r>
              <a:rPr lang="ru-RU" sz="1400" u="sng" dirty="0" err="1" smtClean="0">
                <a:hlinkClick r:id="rId4"/>
              </a:rPr>
              <a:t>BiblioГид</a:t>
            </a:r>
            <a:r>
              <a:rPr lang="ru-RU" sz="1400" u="sng" dirty="0" smtClean="0">
                <a:hlinkClick r:id="rId4"/>
              </a:rPr>
              <a:t> — книги и дети: проект Российской государственной детской библиотеки</a:t>
            </a:r>
            <a:endParaRPr lang="ru-RU" sz="1400" dirty="0" smtClean="0"/>
          </a:p>
          <a:p>
            <a:r>
              <a:rPr lang="ru-RU" sz="1400" u="sng" dirty="0" smtClean="0">
                <a:hlinkClick r:id="rId5"/>
              </a:rPr>
              <a:t>Коллекция «Русская и зарубежная литература для школы» Российского общеобразовательного портала</a:t>
            </a:r>
            <a:endParaRPr lang="ru-RU" sz="1400" dirty="0" smtClean="0"/>
          </a:p>
          <a:p>
            <a:r>
              <a:rPr lang="ru-RU" sz="1400" u="sng" dirty="0" smtClean="0">
                <a:hlinkClick r:id="rId6"/>
              </a:rPr>
              <a:t>Газета «Литература» и сайт для учителя «Я иду на урок литературы»</a:t>
            </a:r>
            <a:endParaRPr lang="ru-RU" sz="1400" dirty="0" smtClean="0"/>
          </a:p>
          <a:p>
            <a:r>
              <a:rPr lang="ru-RU" sz="1400" u="sng" dirty="0" smtClean="0">
                <a:hlinkClick r:id="rId7"/>
              </a:rPr>
              <a:t>В помощь молодому педагогу: сайт учителя русского языка и литературы Л.О. Красовской</a:t>
            </a:r>
            <a:endParaRPr lang="ru-RU" sz="1400" dirty="0" smtClean="0"/>
          </a:p>
          <a:p>
            <a:r>
              <a:rPr lang="ru-RU" sz="1400" u="sng" dirty="0" smtClean="0">
                <a:hlinkClick r:id="rId8"/>
              </a:rPr>
              <a:t>Древнерусская литература</a:t>
            </a:r>
            <a:endParaRPr lang="ru-RU" sz="1400" dirty="0" smtClean="0"/>
          </a:p>
          <a:p>
            <a:r>
              <a:rPr lang="ru-RU" sz="1400" u="sng" dirty="0" smtClean="0">
                <a:hlinkClick r:id="rId9"/>
              </a:rPr>
              <a:t>Белинский </a:t>
            </a:r>
            <a:r>
              <a:rPr lang="ru-RU" sz="1400" u="sng" dirty="0" err="1" smtClean="0">
                <a:hlinkClick r:id="rId9"/>
              </a:rPr>
              <a:t>Виссарион</a:t>
            </a:r>
            <a:r>
              <a:rPr lang="ru-RU" sz="1400" u="sng" dirty="0" smtClean="0">
                <a:hlinkClick r:id="rId9"/>
              </a:rPr>
              <a:t> Григорьевич</a:t>
            </a:r>
            <a:endParaRPr lang="ru-RU" sz="1400" dirty="0" smtClean="0"/>
          </a:p>
          <a:p>
            <a:r>
              <a:rPr lang="ru-RU" sz="1400" u="sng" dirty="0" smtClean="0">
                <a:hlinkClick r:id="rId10"/>
              </a:rPr>
              <a:t>Академик Дмитрий </a:t>
            </a:r>
            <a:r>
              <a:rPr lang="ru-RU" sz="1400" u="sng" dirty="0" err="1" smtClean="0">
                <a:hlinkClick r:id="rId10"/>
              </a:rPr>
              <a:t>Сереевич</a:t>
            </a:r>
            <a:r>
              <a:rPr lang="ru-RU" sz="1400" u="sng" dirty="0" smtClean="0">
                <a:hlinkClick r:id="rId10"/>
              </a:rPr>
              <a:t> Лихачев</a:t>
            </a:r>
            <a:endParaRPr lang="ru-RU" sz="1400" dirty="0" smtClean="0"/>
          </a:p>
          <a:p>
            <a:r>
              <a:rPr lang="ru-RU" sz="1400" u="sng" dirty="0" smtClean="0">
                <a:hlinkClick r:id="rId11"/>
              </a:rPr>
              <a:t>Фундаментальная электронная библиотека «Русская литература и фольклор»</a:t>
            </a:r>
            <a:endParaRPr lang="ru-RU" sz="1400" dirty="0" smtClean="0"/>
          </a:p>
          <a:p>
            <a:r>
              <a:rPr lang="ru-RU" sz="1400" u="sng" dirty="0" smtClean="0">
                <a:hlinkClick r:id="rId12"/>
              </a:rPr>
              <a:t>Стихия: классическая русская / советская поэзия</a:t>
            </a:r>
            <a:endParaRPr lang="ru-RU" sz="1400" dirty="0" smtClean="0"/>
          </a:p>
          <a:p>
            <a:r>
              <a:rPr lang="ru-RU" sz="1400" u="sng" dirty="0" smtClean="0">
                <a:hlinkClick r:id="rId13"/>
              </a:rPr>
              <a:t>Слова: поэзия Серебряного века</a:t>
            </a:r>
            <a:endParaRPr lang="ru-RU" sz="1400" dirty="0" smtClean="0"/>
          </a:p>
          <a:p>
            <a:r>
              <a:rPr lang="ru-RU" sz="1400" u="sng" dirty="0" smtClean="0">
                <a:hlinkClick r:id="rId14"/>
              </a:rPr>
              <a:t>Русская виртуальная библиотека</a:t>
            </a:r>
            <a:endParaRPr lang="ru-RU" sz="1400" dirty="0" smtClean="0"/>
          </a:p>
          <a:p>
            <a:r>
              <a:rPr lang="ru-RU" sz="1400" u="sng" dirty="0" smtClean="0">
                <a:hlinkClick r:id="rId15"/>
              </a:rPr>
              <a:t>Мифология Греции, Рима, Египта и Индии: иллюстрированная энциклопедия</a:t>
            </a:r>
            <a:endParaRPr lang="ru-RU" sz="1400" dirty="0" smtClean="0"/>
          </a:p>
          <a:p>
            <a:r>
              <a:rPr lang="ru-RU" sz="1400" u="sng" dirty="0" smtClean="0">
                <a:hlinkClick r:id="rId16"/>
              </a:rPr>
              <a:t>Методика преподавания литературы</a:t>
            </a:r>
            <a:endParaRPr lang="ru-RU" sz="1400" dirty="0" smtClean="0"/>
          </a:p>
          <a:p>
            <a:r>
              <a:rPr lang="ru-RU" sz="1400" u="sng" dirty="0" smtClean="0">
                <a:hlinkClick r:id="rId17"/>
              </a:rPr>
              <a:t>Кабинет русского языка и литературы Института содержания и методов обучения РАО</a:t>
            </a:r>
            <a:endParaRPr lang="ru-RU" sz="1400" dirty="0" smtClean="0"/>
          </a:p>
          <a:p>
            <a:endParaRPr lang="ru-RU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ru-RU" dirty="0" smtClean="0"/>
              <a:t>Интернет-ресурсы для биологов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400" dirty="0" smtClean="0">
                <a:hlinkClick r:id="rId2"/>
              </a:rPr>
              <a:t>Экологическое образование детей и изучение природы России</a:t>
            </a:r>
            <a:endParaRPr lang="ru-RU" sz="1400" dirty="0" smtClean="0"/>
          </a:p>
          <a:p>
            <a:r>
              <a:rPr lang="ru-RU" sz="1400" u="sng" dirty="0" smtClean="0">
                <a:hlinkClick r:id="rId3"/>
              </a:rPr>
              <a:t>Занимательно о ботанике. Жизнь растений</a:t>
            </a:r>
            <a:endParaRPr lang="ru-RU" sz="1400" dirty="0" smtClean="0"/>
          </a:p>
          <a:p>
            <a:r>
              <a:rPr lang="ru-RU" sz="1400" u="sng" dirty="0" smtClean="0">
                <a:hlinkClick r:id="rId4"/>
              </a:rPr>
              <a:t>Живые существа: электронная иллюстрированная энциклопедия</a:t>
            </a:r>
            <a:endParaRPr lang="ru-RU" sz="1400" dirty="0" smtClean="0"/>
          </a:p>
          <a:p>
            <a:r>
              <a:rPr lang="ru-RU" sz="1400" u="sng" dirty="0" smtClean="0">
                <a:hlinkClick r:id="rId5"/>
              </a:rPr>
              <a:t>Газета «Биология» и сайт для учителя «Я иду на урок биологии»</a:t>
            </a:r>
            <a:endParaRPr lang="ru-RU" sz="1400" dirty="0" smtClean="0"/>
          </a:p>
          <a:p>
            <a:r>
              <a:rPr lang="ru-RU" sz="1400" u="sng" dirty="0" smtClean="0">
                <a:hlinkClick r:id="rId6"/>
              </a:rPr>
              <a:t>Биология в Открытом колледже</a:t>
            </a:r>
            <a:endParaRPr lang="ru-RU" sz="1400" dirty="0" smtClean="0"/>
          </a:p>
          <a:p>
            <a:r>
              <a:rPr lang="ru-RU" sz="1400" u="sng" dirty="0" err="1" smtClean="0">
                <a:hlinkClick r:id="rId7"/>
              </a:rPr>
              <a:t>Herba</a:t>
            </a:r>
            <a:r>
              <a:rPr lang="ru-RU" sz="1400" u="sng" dirty="0" smtClean="0">
                <a:hlinkClick r:id="rId7"/>
              </a:rPr>
              <a:t>: ботанический сервер Московского университета</a:t>
            </a:r>
            <a:endParaRPr lang="ru-RU" sz="1400" dirty="0" smtClean="0"/>
          </a:p>
          <a:p>
            <a:r>
              <a:rPr lang="ru-RU" sz="1400" u="sng" dirty="0" err="1" smtClean="0">
                <a:hlinkClick r:id="rId8"/>
              </a:rPr>
              <a:t>BioDat</a:t>
            </a:r>
            <a:r>
              <a:rPr lang="ru-RU" sz="1400" u="sng" dirty="0" smtClean="0">
                <a:hlinkClick r:id="rId8"/>
              </a:rPr>
              <a:t>: информационно-аналитический сайт о природе России и экологии</a:t>
            </a:r>
            <a:endParaRPr lang="ru-RU" sz="1400" dirty="0" smtClean="0"/>
          </a:p>
          <a:p>
            <a:r>
              <a:rPr lang="ru-RU" sz="1400" u="sng" dirty="0" err="1" smtClean="0">
                <a:hlinkClick r:id="rId9"/>
              </a:rPr>
              <a:t>FlorAnimal</a:t>
            </a:r>
            <a:r>
              <a:rPr lang="ru-RU" sz="1400" u="sng" dirty="0" smtClean="0">
                <a:hlinkClick r:id="rId9"/>
              </a:rPr>
              <a:t>: портал о растениях и животных</a:t>
            </a:r>
            <a:endParaRPr lang="ru-RU" sz="1400" dirty="0" smtClean="0"/>
          </a:p>
          <a:p>
            <a:r>
              <a:rPr lang="ru-RU" sz="1400" u="sng" dirty="0" err="1" smtClean="0">
                <a:hlinkClick r:id="rId10"/>
              </a:rPr>
              <a:t>Forest.ru</a:t>
            </a:r>
            <a:r>
              <a:rPr lang="ru-RU" sz="1400" u="sng" dirty="0" smtClean="0">
                <a:hlinkClick r:id="rId10"/>
              </a:rPr>
              <a:t>: все о </a:t>
            </a:r>
            <a:r>
              <a:rPr lang="ru-RU" sz="1400" u="sng" dirty="0" err="1" smtClean="0">
                <a:hlinkClick r:id="rId10"/>
              </a:rPr>
              <a:t>росийских</a:t>
            </a:r>
            <a:r>
              <a:rPr lang="ru-RU" sz="1400" u="sng" dirty="0" smtClean="0">
                <a:hlinkClick r:id="rId10"/>
              </a:rPr>
              <a:t> лесах</a:t>
            </a:r>
            <a:endParaRPr lang="ru-RU" sz="1400" dirty="0" smtClean="0"/>
          </a:p>
          <a:p>
            <a:r>
              <a:rPr lang="ru-RU" sz="1400" u="sng" dirty="0" smtClean="0">
                <a:hlinkClick r:id="rId11"/>
              </a:rPr>
              <a:t>Биология: сайт преподавателя биологии А.Г. </a:t>
            </a:r>
            <a:r>
              <a:rPr lang="ru-RU" sz="1400" u="sng" dirty="0" err="1" smtClean="0">
                <a:hlinkClick r:id="rId11"/>
              </a:rPr>
              <a:t>Козленко</a:t>
            </a:r>
            <a:endParaRPr lang="ru-RU" sz="1400" dirty="0" smtClean="0"/>
          </a:p>
          <a:p>
            <a:r>
              <a:rPr lang="ru-RU" sz="1400" u="sng" dirty="0" err="1" smtClean="0">
                <a:hlinkClick r:id="rId12"/>
              </a:rPr>
              <a:t>БиоДан</a:t>
            </a:r>
            <a:r>
              <a:rPr lang="ru-RU" sz="1400" u="sng" dirty="0" smtClean="0">
                <a:hlinkClick r:id="rId12"/>
              </a:rPr>
              <a:t> — Тропинка в загадочный мир </a:t>
            </a:r>
            <a:endParaRPr lang="ru-RU" sz="1400" dirty="0" smtClean="0"/>
          </a:p>
          <a:p>
            <a:r>
              <a:rPr lang="ru-RU" sz="1400" u="sng" dirty="0" smtClean="0">
                <a:hlinkClick r:id="rId13"/>
              </a:rPr>
              <a:t>Внешкольная экология: программа «Школьная экологическая инициатива»</a:t>
            </a:r>
            <a:endParaRPr lang="ru-RU" sz="1400" dirty="0" smtClean="0"/>
          </a:p>
          <a:p>
            <a:r>
              <a:rPr lang="ru-RU" sz="1400" u="sng" dirty="0" smtClean="0">
                <a:hlinkClick r:id="rId14"/>
              </a:rPr>
              <a:t>В помощь моим ученикам: сайт учителя биологии А.П. Позднякова</a:t>
            </a:r>
            <a:endParaRPr lang="ru-RU" sz="1400" dirty="0" smtClean="0"/>
          </a:p>
          <a:p>
            <a:r>
              <a:rPr lang="ru-RU" sz="1400" u="sng" dirty="0" smtClean="0">
                <a:hlinkClick r:id="rId15"/>
              </a:rPr>
              <a:t>Государственный Дарвиновский музей</a:t>
            </a:r>
            <a:endParaRPr lang="ru-RU" sz="1400" dirty="0" smtClean="0"/>
          </a:p>
          <a:p>
            <a:r>
              <a:rPr lang="ru-RU" sz="1400" u="sng" dirty="0" smtClean="0">
                <a:hlinkClick r:id="rId16"/>
              </a:rPr>
              <a:t>Балтийский регион и его экологическое состояние</a:t>
            </a:r>
            <a:endParaRPr lang="ru-RU" sz="1400" dirty="0" smtClean="0"/>
          </a:p>
          <a:p>
            <a:endParaRPr lang="ru-RU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ru-RU" dirty="0" smtClean="0"/>
              <a:t>Интернет-ресурсы для всех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504" y="1340766"/>
          <a:ext cx="9036496" cy="5328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8248"/>
                <a:gridCol w="4518248"/>
              </a:tblGrid>
              <a:tr h="2288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Информационный портал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Адрес в сети Интернет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3504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 Информационно-коммуникационные технологии в образовании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000" b="1">
                          <a:solidFill>
                            <a:srgbClr val="465479"/>
                          </a:solidFill>
                          <a:latin typeface="Verdana"/>
                          <a:ea typeface="Times New Roman"/>
                          <a:cs typeface="Times New Roman"/>
                          <a:hlinkClick r:id=""/>
                        </a:rPr>
                        <a:t>www.ict.edu.ru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2288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 Федеральный портал "Российское образование"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000" b="1">
                          <a:solidFill>
                            <a:srgbClr val="465479"/>
                          </a:solidFill>
                          <a:latin typeface="Verdana"/>
                          <a:ea typeface="Times New Roman"/>
                          <a:cs typeface="Times New Roman"/>
                          <a:hlinkClick r:id=""/>
                        </a:rPr>
                        <a:t>www.edu.ru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2288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 Российский общеобразовательный портал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000" b="1">
                          <a:solidFill>
                            <a:srgbClr val="465479"/>
                          </a:solidFill>
                          <a:latin typeface="Verdana"/>
                          <a:ea typeface="Times New Roman"/>
                          <a:cs typeface="Times New Roman"/>
                          <a:hlinkClick r:id=""/>
                        </a:rPr>
                        <a:t>www.school.edu.ru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2288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 Дополнительное образование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000" b="1">
                          <a:solidFill>
                            <a:srgbClr val="465479"/>
                          </a:solidFill>
                          <a:latin typeface="Verdana"/>
                          <a:ea typeface="Times New Roman"/>
                          <a:cs typeface="Times New Roman"/>
                          <a:hlinkClick r:id=""/>
                        </a:rPr>
                        <a:t>www.vidod.edu.ru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2288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 Портал информационной поддержки ЕГЭ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000" b="1">
                          <a:solidFill>
                            <a:srgbClr val="465479"/>
                          </a:solidFill>
                          <a:latin typeface="Verdana"/>
                          <a:ea typeface="Times New Roman"/>
                          <a:cs typeface="Times New Roman"/>
                          <a:hlinkClick r:id=""/>
                        </a:rPr>
                        <a:t>www.ege.edu.ru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2288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 Естественно-научный образовательный портал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000" b="1">
                          <a:solidFill>
                            <a:srgbClr val="465479"/>
                          </a:solidFill>
                          <a:latin typeface="Verdana"/>
                          <a:ea typeface="Times New Roman"/>
                          <a:cs typeface="Times New Roman"/>
                          <a:hlinkClick r:id=""/>
                        </a:rPr>
                        <a:t>www.en.edu.ru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2288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 Российский портал открытого образования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000" b="1">
                          <a:solidFill>
                            <a:srgbClr val="465479"/>
                          </a:solidFill>
                          <a:latin typeface="Verdana"/>
                          <a:ea typeface="Times New Roman"/>
                          <a:cs typeface="Times New Roman"/>
                          <a:hlinkClick r:id=""/>
                        </a:rPr>
                        <a:t>www.openet.edu.ru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2288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 Вестник образования России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000" b="1">
                          <a:solidFill>
                            <a:srgbClr val="465479"/>
                          </a:solidFill>
                          <a:latin typeface="Verdana"/>
                          <a:ea typeface="Times New Roman"/>
                          <a:cs typeface="Times New Roman"/>
                          <a:hlinkClick r:id=""/>
                        </a:rPr>
                        <a:t>www.vestniknews.ru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2288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 Образовательный портал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000" b="1">
                          <a:solidFill>
                            <a:srgbClr val="465479"/>
                          </a:solidFill>
                          <a:latin typeface="Verdana"/>
                          <a:ea typeface="Times New Roman"/>
                          <a:cs typeface="Times New Roman"/>
                          <a:hlinkClick r:id=""/>
                        </a:rPr>
                        <a:t>www.ucheba.com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2288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 Право в сфере образования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000" b="1">
                          <a:solidFill>
                            <a:srgbClr val="465479"/>
                          </a:solidFill>
                          <a:latin typeface="Verdana"/>
                          <a:ea typeface="Times New Roman"/>
                          <a:cs typeface="Times New Roman"/>
                          <a:hlinkClick r:id=""/>
                        </a:rPr>
                        <a:t>www.zakon.edu.ru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2288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 Федеральное агентство по образованию РФ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000" b="1" dirty="0" err="1">
                          <a:solidFill>
                            <a:srgbClr val="465479"/>
                          </a:solidFill>
                          <a:latin typeface="Verdana"/>
                          <a:ea typeface="Times New Roman"/>
                          <a:cs typeface="Times New Roman"/>
                          <a:hlinkClick r:id=""/>
                        </a:rPr>
                        <a:t>www.ed.gov.ru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2288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 Центр развития информационного общества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000" b="1">
                          <a:solidFill>
                            <a:srgbClr val="465479"/>
                          </a:solidFill>
                          <a:latin typeface="Verdana"/>
                          <a:ea typeface="Times New Roman"/>
                          <a:cs typeface="Times New Roman"/>
                          <a:hlinkClick r:id=""/>
                        </a:rPr>
                        <a:t>www.riocenter.ru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2288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 Каталоги ресурсов сферы образования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000" b="1">
                          <a:solidFill>
                            <a:srgbClr val="465479"/>
                          </a:solidFill>
                          <a:latin typeface="Verdana"/>
                          <a:ea typeface="Times New Roman"/>
                          <a:cs typeface="Times New Roman"/>
                          <a:hlinkClick r:id=""/>
                        </a:rPr>
                        <a:t>www.catalog.aport.ru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2288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 Единая коллекция цифровых образовательных ресурсов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000" b="1">
                          <a:solidFill>
                            <a:srgbClr val="465479"/>
                          </a:solidFill>
                          <a:latin typeface="Verdana"/>
                          <a:ea typeface="Times New Roman"/>
                          <a:cs typeface="Times New Roman"/>
                          <a:hlinkClick r:id=""/>
                        </a:rPr>
                        <a:t>www.school-collection.</a:t>
                      </a:r>
                      <a:r>
                        <a:rPr lang="en-US" sz="1000" b="1">
                          <a:solidFill>
                            <a:srgbClr val="465479"/>
                          </a:solidFill>
                          <a:latin typeface="Verdana"/>
                          <a:ea typeface="Times New Roman"/>
                          <a:cs typeface="Times New Roman"/>
                          <a:hlinkClick r:id=""/>
                        </a:rPr>
                        <a:t>edu</a:t>
                      </a:r>
                      <a:r>
                        <a:rPr lang="ru-RU" sz="1000" b="1">
                          <a:solidFill>
                            <a:srgbClr val="465479"/>
                          </a:solidFill>
                          <a:latin typeface="Verdana"/>
                          <a:ea typeface="Times New Roman"/>
                          <a:cs typeface="Times New Roman"/>
                          <a:hlinkClick r:id=""/>
                        </a:rPr>
                        <a:t>.ru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2288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 ХроноГраф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000" b="1">
                          <a:solidFill>
                            <a:srgbClr val="465479"/>
                          </a:solidFill>
                          <a:latin typeface="Verdana"/>
                          <a:ea typeface="Times New Roman"/>
                          <a:cs typeface="Times New Roman"/>
                          <a:hlinkClick r:id=""/>
                        </a:rPr>
                        <a:t>www.chronobus.ru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2288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 Российская государственная библиотека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000" b="1">
                          <a:solidFill>
                            <a:srgbClr val="465479"/>
                          </a:solidFill>
                          <a:latin typeface="Verdana"/>
                          <a:ea typeface="Times New Roman"/>
                          <a:cs typeface="Times New Roman"/>
                          <a:hlinkClick r:id=""/>
                        </a:rPr>
                        <a:t>www.rsl.ru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508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Системы дистанционного обучения, образовательные программы: физика, математика, химия, астрономия, биология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 b="1">
                          <a:solidFill>
                            <a:srgbClr val="465479"/>
                          </a:solidFill>
                          <a:latin typeface="Verdana"/>
                          <a:ea typeface="Times New Roman"/>
                          <a:cs typeface="Times New Roman"/>
                          <a:hlinkClick r:id=""/>
                        </a:rPr>
                        <a:t>www.physicon.ru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2288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Каталог образовательных ресурсов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 b="1">
                          <a:solidFill>
                            <a:srgbClr val="465479"/>
                          </a:solidFill>
                          <a:latin typeface="Verdana"/>
                          <a:ea typeface="Times New Roman"/>
                          <a:cs typeface="Times New Roman"/>
                          <a:hlinkClick r:id=""/>
                        </a:rPr>
                        <a:t>http://katalog.iot.ru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2288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Информационный портал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Адрес в сети Интернет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3504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 Информационно-коммуникационные технологии в образовании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000" b="1" dirty="0" err="1">
                          <a:solidFill>
                            <a:srgbClr val="465479"/>
                          </a:solidFill>
                          <a:latin typeface="Verdana"/>
                          <a:ea typeface="Times New Roman"/>
                          <a:cs typeface="Times New Roman"/>
                          <a:hlinkClick r:id=""/>
                        </a:rPr>
                        <a:t>www.ict.edu.ru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/>
              <a:t>Подведем итоги</a:t>
            </a:r>
          </a:p>
        </p:txBody>
      </p:sp>
      <p:sp>
        <p:nvSpPr>
          <p:cNvPr id="19459" name="Line 14"/>
          <p:cNvSpPr>
            <a:spLocks noChangeShapeType="1"/>
          </p:cNvSpPr>
          <p:nvPr/>
        </p:nvSpPr>
        <p:spPr bwMode="auto">
          <a:xfrm flipH="1">
            <a:off x="0" y="4079875"/>
            <a:ext cx="3711575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0" name="Line 15"/>
          <p:cNvSpPr>
            <a:spLocks noChangeShapeType="1"/>
          </p:cNvSpPr>
          <p:nvPr/>
        </p:nvSpPr>
        <p:spPr bwMode="auto">
          <a:xfrm flipH="1">
            <a:off x="0" y="2655888"/>
            <a:ext cx="479425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1" name="Line 16"/>
          <p:cNvSpPr>
            <a:spLocks noChangeShapeType="1"/>
          </p:cNvSpPr>
          <p:nvPr/>
        </p:nvSpPr>
        <p:spPr bwMode="auto">
          <a:xfrm flipH="1">
            <a:off x="0" y="1206500"/>
            <a:ext cx="5875338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9462" name="Group 35"/>
          <p:cNvGrpSpPr>
            <a:grpSpLocks/>
          </p:cNvGrpSpPr>
          <p:nvPr/>
        </p:nvGrpSpPr>
        <p:grpSpPr bwMode="auto">
          <a:xfrm>
            <a:off x="4356100" y="1196975"/>
            <a:ext cx="5976938" cy="1455738"/>
            <a:chOff x="3014" y="754"/>
            <a:chExt cx="2746" cy="917"/>
          </a:xfrm>
        </p:grpSpPr>
        <p:sp>
          <p:nvSpPr>
            <p:cNvPr id="19514" name="Freeform 5"/>
            <p:cNvSpPr>
              <a:spLocks/>
            </p:cNvSpPr>
            <p:nvPr/>
          </p:nvSpPr>
          <p:spPr bwMode="gray">
            <a:xfrm>
              <a:off x="5281" y="754"/>
              <a:ext cx="473" cy="917"/>
            </a:xfrm>
            <a:custGeom>
              <a:avLst/>
              <a:gdLst>
                <a:gd name="T0" fmla="*/ 726 w 308"/>
                <a:gd name="T1" fmla="*/ 512 h 444"/>
                <a:gd name="T2" fmla="*/ 0 w 308"/>
                <a:gd name="T3" fmla="*/ 1894 h 444"/>
                <a:gd name="T4" fmla="*/ 0 w 308"/>
                <a:gd name="T5" fmla="*/ 1221 h 444"/>
                <a:gd name="T6" fmla="*/ 726 w 308"/>
                <a:gd name="T7" fmla="*/ 0 h 444"/>
                <a:gd name="T8" fmla="*/ 726 w 308"/>
                <a:gd name="T9" fmla="*/ 512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4"/>
                <a:gd name="T17" fmla="*/ 308 w 308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515" name="Freeform 6"/>
            <p:cNvSpPr>
              <a:spLocks/>
            </p:cNvSpPr>
            <p:nvPr/>
          </p:nvSpPr>
          <p:spPr bwMode="gray">
            <a:xfrm>
              <a:off x="3014" y="754"/>
              <a:ext cx="2746" cy="587"/>
            </a:xfrm>
            <a:custGeom>
              <a:avLst/>
              <a:gdLst>
                <a:gd name="T0" fmla="*/ 3493 w 1786"/>
                <a:gd name="T1" fmla="*/ 1213 h 284"/>
                <a:gd name="T2" fmla="*/ 0 w 1786"/>
                <a:gd name="T3" fmla="*/ 1213 h 284"/>
                <a:gd name="T4" fmla="*/ 1055 w 1786"/>
                <a:gd name="T5" fmla="*/ 0 h 284"/>
                <a:gd name="T6" fmla="*/ 4222 w 1786"/>
                <a:gd name="T7" fmla="*/ 0 h 284"/>
                <a:gd name="T8" fmla="*/ 3493 w 1786"/>
                <a:gd name="T9" fmla="*/ 1213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86"/>
                <a:gd name="T16" fmla="*/ 0 h 284"/>
                <a:gd name="T17" fmla="*/ 1786 w 1786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516" name="Rectangle 22"/>
            <p:cNvSpPr>
              <a:spLocks noChangeArrowheads="1"/>
            </p:cNvSpPr>
            <p:nvPr/>
          </p:nvSpPr>
          <p:spPr bwMode="gray">
            <a:xfrm>
              <a:off x="3019" y="1341"/>
              <a:ext cx="2273" cy="32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2886075" y="2636838"/>
            <a:ext cx="6438900" cy="1447800"/>
            <a:chOff x="2331" y="1664"/>
            <a:chExt cx="2952" cy="912"/>
          </a:xfrm>
          <a:solidFill>
            <a:srgbClr val="FF3399"/>
          </a:solidFill>
        </p:grpSpPr>
        <p:sp>
          <p:nvSpPr>
            <p:cNvPr id="19511" name="Freeform 7"/>
            <p:cNvSpPr>
              <a:spLocks/>
            </p:cNvSpPr>
            <p:nvPr/>
          </p:nvSpPr>
          <p:spPr bwMode="gray">
            <a:xfrm>
              <a:off x="4805" y="1664"/>
              <a:ext cx="473" cy="912"/>
            </a:xfrm>
            <a:custGeom>
              <a:avLst/>
              <a:gdLst>
                <a:gd name="T0" fmla="*/ 726 w 308"/>
                <a:gd name="T1" fmla="*/ 512 h 442"/>
                <a:gd name="T2" fmla="*/ 0 w 308"/>
                <a:gd name="T3" fmla="*/ 1882 h 442"/>
                <a:gd name="T4" fmla="*/ 0 w 308"/>
                <a:gd name="T5" fmla="*/ 1217 h 442"/>
                <a:gd name="T6" fmla="*/ 726 w 308"/>
                <a:gd name="T7" fmla="*/ 0 h 442"/>
                <a:gd name="T8" fmla="*/ 726 w 308"/>
                <a:gd name="T9" fmla="*/ 512 h 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2"/>
                <a:gd name="T17" fmla="*/ 308 w 308"/>
                <a:gd name="T18" fmla="*/ 442 h 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512" name="Freeform 8"/>
            <p:cNvSpPr>
              <a:spLocks/>
            </p:cNvSpPr>
            <p:nvPr/>
          </p:nvSpPr>
          <p:spPr bwMode="gray">
            <a:xfrm>
              <a:off x="2331" y="1664"/>
              <a:ext cx="2952" cy="585"/>
            </a:xfrm>
            <a:custGeom>
              <a:avLst/>
              <a:gdLst>
                <a:gd name="T0" fmla="*/ 3810 w 1920"/>
                <a:gd name="T1" fmla="*/ 1205 h 284"/>
                <a:gd name="T2" fmla="*/ 0 w 1920"/>
                <a:gd name="T3" fmla="*/ 1205 h 284"/>
                <a:gd name="T4" fmla="*/ 1055 w 1920"/>
                <a:gd name="T5" fmla="*/ 0 h 284"/>
                <a:gd name="T6" fmla="*/ 4539 w 1920"/>
                <a:gd name="T7" fmla="*/ 0 h 284"/>
                <a:gd name="T8" fmla="*/ 3810 w 1920"/>
                <a:gd name="T9" fmla="*/ 1205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0"/>
                <a:gd name="T16" fmla="*/ 0 h 284"/>
                <a:gd name="T17" fmla="*/ 1920 w 1920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grp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513" name="Rectangle 23"/>
            <p:cNvSpPr>
              <a:spLocks noChangeArrowheads="1"/>
            </p:cNvSpPr>
            <p:nvPr/>
          </p:nvSpPr>
          <p:spPr bwMode="gray">
            <a:xfrm>
              <a:off x="2332" y="2249"/>
              <a:ext cx="2478" cy="324"/>
            </a:xfrm>
            <a:prstGeom prst="rect">
              <a:avLst/>
            </a:prstGeom>
            <a:grpFill/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-107950" y="5445125"/>
            <a:ext cx="7453313" cy="1455738"/>
            <a:chOff x="204" y="3430"/>
            <a:chExt cx="3353" cy="917"/>
          </a:xfrm>
          <a:solidFill>
            <a:srgbClr val="FF9900"/>
          </a:solidFill>
        </p:grpSpPr>
        <p:sp>
          <p:nvSpPr>
            <p:cNvPr id="19508" name="Freeform 10"/>
            <p:cNvSpPr>
              <a:spLocks/>
            </p:cNvSpPr>
            <p:nvPr/>
          </p:nvSpPr>
          <p:spPr bwMode="gray">
            <a:xfrm>
              <a:off x="3061" y="3430"/>
              <a:ext cx="475" cy="917"/>
            </a:xfrm>
            <a:custGeom>
              <a:avLst/>
              <a:gdLst>
                <a:gd name="T0" fmla="*/ 733 w 308"/>
                <a:gd name="T1" fmla="*/ 520 h 444"/>
                <a:gd name="T2" fmla="*/ 0 w 308"/>
                <a:gd name="T3" fmla="*/ 1894 h 444"/>
                <a:gd name="T4" fmla="*/ 0 w 308"/>
                <a:gd name="T5" fmla="*/ 1221 h 444"/>
                <a:gd name="T6" fmla="*/ 733 w 308"/>
                <a:gd name="T7" fmla="*/ 0 h 444"/>
                <a:gd name="T8" fmla="*/ 733 w 308"/>
                <a:gd name="T9" fmla="*/ 520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4"/>
                <a:gd name="T17" fmla="*/ 308 w 308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pFill/>
            <a:ln w="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509" name="Freeform 11"/>
            <p:cNvSpPr>
              <a:spLocks/>
            </p:cNvSpPr>
            <p:nvPr/>
          </p:nvSpPr>
          <p:spPr bwMode="gray">
            <a:xfrm>
              <a:off x="204" y="3430"/>
              <a:ext cx="3353" cy="585"/>
            </a:xfrm>
            <a:custGeom>
              <a:avLst/>
              <a:gdLst>
                <a:gd name="T0" fmla="*/ 4428 w 2180"/>
                <a:gd name="T1" fmla="*/ 1205 h 284"/>
                <a:gd name="T2" fmla="*/ 0 w 2180"/>
                <a:gd name="T3" fmla="*/ 1205 h 284"/>
                <a:gd name="T4" fmla="*/ 1055 w 2180"/>
                <a:gd name="T5" fmla="*/ 0 h 284"/>
                <a:gd name="T6" fmla="*/ 5157 w 2180"/>
                <a:gd name="T7" fmla="*/ 0 h 284"/>
                <a:gd name="T8" fmla="*/ 4428 w 2180"/>
                <a:gd name="T9" fmla="*/ 1205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80"/>
                <a:gd name="T16" fmla="*/ 0 h 284"/>
                <a:gd name="T17" fmla="*/ 2180 w 2180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grp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510" name="Rectangle 26"/>
            <p:cNvSpPr>
              <a:spLocks noChangeArrowheads="1"/>
            </p:cNvSpPr>
            <p:nvPr/>
          </p:nvSpPr>
          <p:spPr bwMode="gray">
            <a:xfrm>
              <a:off x="204" y="3998"/>
              <a:ext cx="2886" cy="322"/>
            </a:xfrm>
            <a:prstGeom prst="rect">
              <a:avLst/>
            </a:prstGeom>
            <a:grpFill/>
            <a:ln w="9525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1331913" y="4071938"/>
            <a:ext cx="6985000" cy="1454150"/>
            <a:chOff x="1654" y="2565"/>
            <a:chExt cx="3150" cy="916"/>
          </a:xfrm>
          <a:solidFill>
            <a:srgbClr val="FFFF00"/>
          </a:solidFill>
        </p:grpSpPr>
        <p:sp>
          <p:nvSpPr>
            <p:cNvPr id="19505" name="Freeform 9"/>
            <p:cNvSpPr>
              <a:spLocks/>
            </p:cNvSpPr>
            <p:nvPr/>
          </p:nvSpPr>
          <p:spPr bwMode="gray">
            <a:xfrm>
              <a:off x="4328" y="2565"/>
              <a:ext cx="471" cy="916"/>
            </a:xfrm>
            <a:custGeom>
              <a:avLst/>
              <a:gdLst>
                <a:gd name="T0" fmla="*/ 725 w 306"/>
                <a:gd name="T1" fmla="*/ 520 h 444"/>
                <a:gd name="T2" fmla="*/ 0 w 306"/>
                <a:gd name="T3" fmla="*/ 1890 h 444"/>
                <a:gd name="T4" fmla="*/ 0 w 306"/>
                <a:gd name="T5" fmla="*/ 1217 h 444"/>
                <a:gd name="T6" fmla="*/ 725 w 306"/>
                <a:gd name="T7" fmla="*/ 0 h 444"/>
                <a:gd name="T8" fmla="*/ 725 w 306"/>
                <a:gd name="T9" fmla="*/ 520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444"/>
                <a:gd name="T17" fmla="*/ 306 w 306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506" name="Freeform 24"/>
            <p:cNvSpPr>
              <a:spLocks/>
            </p:cNvSpPr>
            <p:nvPr/>
          </p:nvSpPr>
          <p:spPr bwMode="gray">
            <a:xfrm>
              <a:off x="1654" y="2565"/>
              <a:ext cx="3150" cy="592"/>
            </a:xfrm>
            <a:custGeom>
              <a:avLst/>
              <a:gdLst>
                <a:gd name="T0" fmla="*/ 4121 w 2048"/>
                <a:gd name="T1" fmla="*/ 1225 h 286"/>
                <a:gd name="T2" fmla="*/ 0 w 2048"/>
                <a:gd name="T3" fmla="*/ 1225 h 286"/>
                <a:gd name="T4" fmla="*/ 1055 w 2048"/>
                <a:gd name="T5" fmla="*/ 0 h 286"/>
                <a:gd name="T6" fmla="*/ 4845 w 2048"/>
                <a:gd name="T7" fmla="*/ 0 h 286"/>
                <a:gd name="T8" fmla="*/ 4121 w 2048"/>
                <a:gd name="T9" fmla="*/ 1225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8"/>
                <a:gd name="T16" fmla="*/ 0 h 286"/>
                <a:gd name="T17" fmla="*/ 2048 w 2048"/>
                <a:gd name="T18" fmla="*/ 286 h 2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grp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507" name="Rectangle 25"/>
            <p:cNvSpPr>
              <a:spLocks noChangeArrowheads="1"/>
            </p:cNvSpPr>
            <p:nvPr/>
          </p:nvSpPr>
          <p:spPr bwMode="gray">
            <a:xfrm>
              <a:off x="1656" y="3155"/>
              <a:ext cx="2682" cy="323"/>
            </a:xfrm>
            <a:prstGeom prst="rect">
              <a:avLst/>
            </a:prstGeom>
            <a:grpFill/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9466" name="Text Box 43"/>
          <p:cNvSpPr txBox="1">
            <a:spLocks noChangeArrowheads="1"/>
          </p:cNvSpPr>
          <p:nvPr/>
        </p:nvSpPr>
        <p:spPr bwMode="auto">
          <a:xfrm>
            <a:off x="971550" y="5603875"/>
            <a:ext cx="561657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Arial" charset="0"/>
              </a:rPr>
              <a:t>Я не имел четкого представления об ИКТ и семинар не помог мне в этом разобраться</a:t>
            </a:r>
          </a:p>
        </p:txBody>
      </p: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0" y="5013325"/>
            <a:ext cx="1028700" cy="1152525"/>
            <a:chOff x="1414" y="1776"/>
            <a:chExt cx="266" cy="298"/>
          </a:xfrm>
        </p:grpSpPr>
        <p:grpSp>
          <p:nvGrpSpPr>
            <p:cNvPr id="19499" name="Group 49"/>
            <p:cNvGrpSpPr>
              <a:grpSpLocks/>
            </p:cNvGrpSpPr>
            <p:nvPr/>
          </p:nvGrpSpPr>
          <p:grpSpPr bwMode="auto">
            <a:xfrm>
              <a:off x="1414" y="1776"/>
              <a:ext cx="266" cy="298"/>
              <a:chOff x="1415" y="1276"/>
              <a:chExt cx="266" cy="298"/>
            </a:xfrm>
          </p:grpSpPr>
          <p:pic>
            <p:nvPicPr>
              <p:cNvPr id="19501" name="Picture 50" descr="Picture2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434" y="1521"/>
                <a:ext cx="230" cy="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502" name="Oval 51"/>
              <p:cNvSpPr>
                <a:spLocks noChangeArrowheads="1"/>
              </p:cNvSpPr>
              <p:nvPr/>
            </p:nvSpPr>
            <p:spPr bwMode="gray">
              <a:xfrm flipH="1">
                <a:off x="1415" y="1276"/>
                <a:ext cx="266" cy="266"/>
              </a:xfrm>
              <a:prstGeom prst="ellipse">
                <a:avLst/>
              </a:prstGeom>
              <a:solidFill>
                <a:srgbClr val="FFC000"/>
              </a:solidFill>
              <a:ln w="9525" algn="ctr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03" name="Oval 52"/>
              <p:cNvSpPr>
                <a:spLocks noChangeArrowheads="1"/>
              </p:cNvSpPr>
              <p:nvPr/>
            </p:nvSpPr>
            <p:spPr bwMode="gray">
              <a:xfrm flipH="1">
                <a:off x="1422" y="1282"/>
                <a:ext cx="254" cy="254"/>
              </a:xfrm>
              <a:prstGeom prst="ellipse">
                <a:avLst/>
              </a:prstGeom>
              <a:solidFill>
                <a:srgbClr val="FFC0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9504" name="Picture 53" descr="Picture1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496" y="1278"/>
                <a:ext cx="17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9500" name="Text Box 54"/>
            <p:cNvSpPr txBox="1">
              <a:spLocks noChangeArrowheads="1"/>
            </p:cNvSpPr>
            <p:nvPr/>
          </p:nvSpPr>
          <p:spPr bwMode="gray">
            <a:xfrm>
              <a:off x="1440" y="1792"/>
              <a:ext cx="196" cy="23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5400" b="1">
                  <a:solidFill>
                    <a:srgbClr val="FFFFFF"/>
                  </a:solidFill>
                  <a:latin typeface="Arial" charset="0"/>
                </a:rPr>
                <a:t>1</a:t>
              </a:r>
              <a:endParaRPr lang="en-US" sz="5400" b="1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9468" name="Text Box 55"/>
          <p:cNvSpPr txBox="1">
            <a:spLocks noChangeArrowheads="1"/>
          </p:cNvSpPr>
          <p:nvPr/>
        </p:nvSpPr>
        <p:spPr bwMode="auto">
          <a:xfrm>
            <a:off x="2411413" y="4227513"/>
            <a:ext cx="561657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Arial" charset="0"/>
              </a:rPr>
              <a:t>Я не имел четкого представления об ИКТ, но семинар помог мне в этом разобраться</a:t>
            </a:r>
          </a:p>
        </p:txBody>
      </p:sp>
      <p:grpSp>
        <p:nvGrpSpPr>
          <p:cNvPr id="8" name="Group 89"/>
          <p:cNvGrpSpPr>
            <a:grpSpLocks/>
          </p:cNvGrpSpPr>
          <p:nvPr/>
        </p:nvGrpSpPr>
        <p:grpSpPr bwMode="auto">
          <a:xfrm>
            <a:off x="1187450" y="3738563"/>
            <a:ext cx="1055688" cy="1182687"/>
            <a:chOff x="748" y="2355"/>
            <a:chExt cx="665" cy="745"/>
          </a:xfrm>
        </p:grpSpPr>
        <p:grpSp>
          <p:nvGrpSpPr>
            <p:cNvPr id="19493" name="Group 57"/>
            <p:cNvGrpSpPr>
              <a:grpSpLocks/>
            </p:cNvGrpSpPr>
            <p:nvPr/>
          </p:nvGrpSpPr>
          <p:grpSpPr bwMode="auto">
            <a:xfrm>
              <a:off x="748" y="2355"/>
              <a:ext cx="665" cy="745"/>
              <a:chOff x="1415" y="1276"/>
              <a:chExt cx="266" cy="298"/>
            </a:xfrm>
          </p:grpSpPr>
          <p:pic>
            <p:nvPicPr>
              <p:cNvPr id="19495" name="Picture 58" descr="Picture2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434" y="1521"/>
                <a:ext cx="230" cy="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496" name="Oval 59"/>
              <p:cNvSpPr>
                <a:spLocks noChangeArrowheads="1"/>
              </p:cNvSpPr>
              <p:nvPr/>
            </p:nvSpPr>
            <p:spPr bwMode="gray">
              <a:xfrm flipH="1">
                <a:off x="1415" y="1276"/>
                <a:ext cx="266" cy="266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925800"/>
                  </a:gs>
                </a:gsLst>
                <a:path path="rect">
                  <a:fillToRect t="100000" r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97" name="Oval 60"/>
              <p:cNvSpPr>
                <a:spLocks noChangeArrowheads="1"/>
              </p:cNvSpPr>
              <p:nvPr/>
            </p:nvSpPr>
            <p:spPr bwMode="gray">
              <a:xfrm flipH="1">
                <a:off x="1422" y="1282"/>
                <a:ext cx="254" cy="254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9498" name="Picture 61" descr="Picture1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496" y="1278"/>
                <a:ext cx="17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9494" name="Text Box 62"/>
            <p:cNvSpPr txBox="1">
              <a:spLocks noChangeArrowheads="1"/>
            </p:cNvSpPr>
            <p:nvPr/>
          </p:nvSpPr>
          <p:spPr bwMode="gray">
            <a:xfrm>
              <a:off x="884" y="2387"/>
              <a:ext cx="357" cy="5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5400" b="1">
                  <a:solidFill>
                    <a:srgbClr val="FFFFFF"/>
                  </a:solidFill>
                  <a:latin typeface="Arial" charset="0"/>
                </a:rPr>
                <a:t>2</a:t>
              </a:r>
              <a:endParaRPr lang="en-US" sz="5400" b="1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10" name="Group 63"/>
          <p:cNvGrpSpPr>
            <a:grpSpLocks/>
          </p:cNvGrpSpPr>
          <p:nvPr/>
        </p:nvGrpSpPr>
        <p:grpSpPr bwMode="auto">
          <a:xfrm>
            <a:off x="2627313" y="2276475"/>
            <a:ext cx="1093787" cy="1225550"/>
            <a:chOff x="1414" y="2726"/>
            <a:chExt cx="266" cy="298"/>
          </a:xfrm>
        </p:grpSpPr>
        <p:sp>
          <p:nvSpPr>
            <p:cNvPr id="19486" name="Text Box 64"/>
            <p:cNvSpPr txBox="1">
              <a:spLocks noChangeArrowheads="1"/>
            </p:cNvSpPr>
            <p:nvPr/>
          </p:nvSpPr>
          <p:spPr bwMode="gray">
            <a:xfrm>
              <a:off x="1495" y="2748"/>
              <a:ext cx="76" cy="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1">
                  <a:solidFill>
                    <a:srgbClr val="FFFFFF"/>
                  </a:solidFill>
                  <a:latin typeface="Arial" charset="0"/>
                </a:rPr>
                <a:t>4</a:t>
              </a:r>
            </a:p>
          </p:txBody>
        </p:sp>
        <p:grpSp>
          <p:nvGrpSpPr>
            <p:cNvPr id="19487" name="Group 65"/>
            <p:cNvGrpSpPr>
              <a:grpSpLocks/>
            </p:cNvGrpSpPr>
            <p:nvPr/>
          </p:nvGrpSpPr>
          <p:grpSpPr bwMode="auto">
            <a:xfrm>
              <a:off x="1414" y="2726"/>
              <a:ext cx="266" cy="298"/>
              <a:chOff x="1415" y="1276"/>
              <a:chExt cx="266" cy="298"/>
            </a:xfrm>
          </p:grpSpPr>
          <p:pic>
            <p:nvPicPr>
              <p:cNvPr id="19489" name="Picture 66" descr="Picture2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434" y="1521"/>
                <a:ext cx="230" cy="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490" name="Oval 67"/>
              <p:cNvSpPr>
                <a:spLocks noChangeArrowheads="1"/>
              </p:cNvSpPr>
              <p:nvPr/>
            </p:nvSpPr>
            <p:spPr bwMode="gray">
              <a:xfrm flipH="1">
                <a:off x="1415" y="1276"/>
                <a:ext cx="266" cy="266"/>
              </a:xfrm>
              <a:prstGeom prst="ellipse">
                <a:avLst/>
              </a:prstGeom>
              <a:gradFill rotWithShape="0">
                <a:gsLst>
                  <a:gs pos="0">
                    <a:srgbClr val="CA55F9"/>
                  </a:gs>
                  <a:gs pos="100000">
                    <a:srgbClr val="74318F"/>
                  </a:gs>
                </a:gsLst>
                <a:path path="rect">
                  <a:fillToRect t="100000" r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91" name="Oval 68"/>
              <p:cNvSpPr>
                <a:spLocks noChangeArrowheads="1"/>
              </p:cNvSpPr>
              <p:nvPr/>
            </p:nvSpPr>
            <p:spPr bwMode="gray">
              <a:xfrm flipH="1">
                <a:off x="1422" y="1282"/>
                <a:ext cx="254" cy="254"/>
              </a:xfrm>
              <a:prstGeom prst="ellipse">
                <a:avLst/>
              </a:prstGeom>
              <a:solidFill>
                <a:srgbClr val="FF3399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9492" name="Picture 69" descr="Picture1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496" y="1278"/>
                <a:ext cx="17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9488" name="Text Box 70"/>
            <p:cNvSpPr txBox="1">
              <a:spLocks noChangeArrowheads="1"/>
            </p:cNvSpPr>
            <p:nvPr/>
          </p:nvSpPr>
          <p:spPr bwMode="gray">
            <a:xfrm>
              <a:off x="1440" y="2742"/>
              <a:ext cx="196" cy="2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5400" b="1">
                  <a:solidFill>
                    <a:srgbClr val="FFFFFF"/>
                  </a:solidFill>
                  <a:latin typeface="Arial" charset="0"/>
                </a:rPr>
                <a:t>3</a:t>
              </a:r>
            </a:p>
          </p:txBody>
        </p:sp>
      </p:grpSp>
      <p:grpSp>
        <p:nvGrpSpPr>
          <p:cNvPr id="12" name="Group 90"/>
          <p:cNvGrpSpPr>
            <a:grpSpLocks/>
          </p:cNvGrpSpPr>
          <p:nvPr/>
        </p:nvGrpSpPr>
        <p:grpSpPr bwMode="auto">
          <a:xfrm>
            <a:off x="4140200" y="765175"/>
            <a:ext cx="1127125" cy="1262063"/>
            <a:chOff x="2653" y="482"/>
            <a:chExt cx="710" cy="795"/>
          </a:xfrm>
        </p:grpSpPr>
        <p:grpSp>
          <p:nvGrpSpPr>
            <p:cNvPr id="19480" name="Group 73"/>
            <p:cNvGrpSpPr>
              <a:grpSpLocks/>
            </p:cNvGrpSpPr>
            <p:nvPr/>
          </p:nvGrpSpPr>
          <p:grpSpPr bwMode="auto">
            <a:xfrm>
              <a:off x="2653" y="482"/>
              <a:ext cx="710" cy="795"/>
              <a:chOff x="1415" y="1276"/>
              <a:chExt cx="266" cy="298"/>
            </a:xfrm>
          </p:grpSpPr>
          <p:pic>
            <p:nvPicPr>
              <p:cNvPr id="19482" name="Picture 74" descr="Picture2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434" y="1521"/>
                <a:ext cx="230" cy="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483" name="Oval 75"/>
              <p:cNvSpPr>
                <a:spLocks noChangeArrowheads="1"/>
              </p:cNvSpPr>
              <p:nvPr/>
            </p:nvSpPr>
            <p:spPr bwMode="gray">
              <a:xfrm flipH="1">
                <a:off x="1415" y="1276"/>
                <a:ext cx="266" cy="266"/>
              </a:xfrm>
              <a:prstGeom prst="ellipse">
                <a:avLst/>
              </a:prstGeom>
              <a:gradFill rotWithShape="0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t="100000" r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84" name="Oval 76"/>
              <p:cNvSpPr>
                <a:spLocks noChangeArrowheads="1"/>
              </p:cNvSpPr>
              <p:nvPr/>
            </p:nvSpPr>
            <p:spPr bwMode="gray">
              <a:xfrm flipH="1">
                <a:off x="1422" y="1282"/>
                <a:ext cx="254" cy="25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pic>
            <p:nvPicPr>
              <p:cNvPr id="19485" name="Picture 77" descr="Picture1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496" y="1278"/>
                <a:ext cx="17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9481" name="Text Box 78"/>
            <p:cNvSpPr txBox="1">
              <a:spLocks noChangeArrowheads="1"/>
            </p:cNvSpPr>
            <p:nvPr/>
          </p:nvSpPr>
          <p:spPr bwMode="gray">
            <a:xfrm>
              <a:off x="2789" y="527"/>
              <a:ext cx="356" cy="5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5400" b="1">
                  <a:solidFill>
                    <a:srgbClr val="FFFFFF"/>
                  </a:solidFill>
                  <a:latin typeface="Arial" charset="0"/>
                </a:rPr>
                <a:t>4</a:t>
              </a:r>
              <a:endParaRPr lang="en-US" sz="5400" b="1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9472" name="Text Box 79"/>
          <p:cNvSpPr txBox="1">
            <a:spLocks noChangeArrowheads="1"/>
          </p:cNvSpPr>
          <p:nvPr/>
        </p:nvSpPr>
        <p:spPr bwMode="auto">
          <a:xfrm>
            <a:off x="3276600" y="2579688"/>
            <a:ext cx="66960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Arial" charset="0"/>
              </a:rPr>
              <a:t>                Я имел понимание и начальный опыт</a:t>
            </a:r>
          </a:p>
        </p:txBody>
      </p:sp>
      <p:sp>
        <p:nvSpPr>
          <p:cNvPr id="19473" name="Text Box 80"/>
          <p:cNvSpPr txBox="1">
            <a:spLocks noChangeArrowheads="1"/>
          </p:cNvSpPr>
          <p:nvPr/>
        </p:nvSpPr>
        <p:spPr bwMode="auto">
          <a:xfrm>
            <a:off x="5003800" y="1196975"/>
            <a:ext cx="46085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Arial" charset="0"/>
              </a:rPr>
              <a:t>             Я владею ИКТ, эффективно</a:t>
            </a:r>
          </a:p>
        </p:txBody>
      </p:sp>
      <p:sp>
        <p:nvSpPr>
          <p:cNvPr id="19474" name="Text Box 82"/>
          <p:cNvSpPr txBox="1">
            <a:spLocks noChangeArrowheads="1"/>
          </p:cNvSpPr>
          <p:nvPr/>
        </p:nvSpPr>
        <p:spPr bwMode="auto">
          <a:xfrm>
            <a:off x="5133975" y="1443038"/>
            <a:ext cx="42370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Arial" charset="0"/>
              </a:rPr>
              <a:t>применяю. Готов к сотрудничеству</a:t>
            </a:r>
          </a:p>
        </p:txBody>
      </p:sp>
      <p:sp>
        <p:nvSpPr>
          <p:cNvPr id="19475" name="Text Box 83"/>
          <p:cNvSpPr txBox="1">
            <a:spLocks noChangeArrowheads="1"/>
          </p:cNvSpPr>
          <p:nvPr/>
        </p:nvSpPr>
        <p:spPr bwMode="auto">
          <a:xfrm>
            <a:off x="5627688" y="1700213"/>
            <a:ext cx="32226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Arial" charset="0"/>
              </a:rPr>
              <a:t>и распространению опыта</a:t>
            </a:r>
          </a:p>
        </p:txBody>
      </p:sp>
      <p:sp>
        <p:nvSpPr>
          <p:cNvPr id="19476" name="Text Box 84"/>
          <p:cNvSpPr txBox="1">
            <a:spLocks noChangeArrowheads="1"/>
          </p:cNvSpPr>
          <p:nvPr/>
        </p:nvSpPr>
        <p:spPr bwMode="auto">
          <a:xfrm>
            <a:off x="3851275" y="2809875"/>
            <a:ext cx="480060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Arial" charset="0"/>
              </a:rPr>
              <a:t>использования ИКТ. Семинар уточнил и</a:t>
            </a:r>
            <a:endParaRPr lang="ru-RU">
              <a:latin typeface="Arial" charset="0"/>
            </a:endParaRPr>
          </a:p>
        </p:txBody>
      </p:sp>
      <p:sp>
        <p:nvSpPr>
          <p:cNvPr id="19477" name="Text Box 85"/>
          <p:cNvSpPr txBox="1">
            <a:spLocks noChangeArrowheads="1"/>
          </p:cNvSpPr>
          <p:nvPr/>
        </p:nvSpPr>
        <p:spPr bwMode="auto">
          <a:xfrm>
            <a:off x="3433763" y="3025775"/>
            <a:ext cx="49879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Arial" charset="0"/>
              </a:rPr>
              <a:t>расширил мои представления о процессе</a:t>
            </a:r>
          </a:p>
        </p:txBody>
      </p:sp>
      <p:sp>
        <p:nvSpPr>
          <p:cNvPr id="19478" name="Text Box 86"/>
          <p:cNvSpPr txBox="1">
            <a:spLocks noChangeArrowheads="1"/>
          </p:cNvSpPr>
          <p:nvPr/>
        </p:nvSpPr>
        <p:spPr bwMode="auto">
          <a:xfrm>
            <a:off x="4629150" y="3243263"/>
            <a:ext cx="21590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Arial" charset="0"/>
              </a:rPr>
              <a:t>информатизации</a:t>
            </a:r>
          </a:p>
        </p:txBody>
      </p:sp>
      <p:pic>
        <p:nvPicPr>
          <p:cNvPr id="205912" name="Picture 88" descr="3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1628775"/>
            <a:ext cx="11811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9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9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9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9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9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9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9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9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5" dur="1000" fill="hold"/>
                                        <p:tgtEl>
                                          <p:spTgt spid="205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Порядок работы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467995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ru-RU" dirty="0" smtClean="0"/>
              <a:t>Посещение уроков</a:t>
            </a:r>
          </a:p>
          <a:p>
            <a:pPr eaLnBrk="1" hangingPunct="1">
              <a:buClr>
                <a:schemeClr val="tx1"/>
              </a:buClr>
            </a:pPr>
            <a:r>
              <a:rPr lang="ru-RU" dirty="0" smtClean="0"/>
              <a:t>Посещение внеклассных мероприятий</a:t>
            </a:r>
            <a:endParaRPr lang="en-US" dirty="0" smtClean="0"/>
          </a:p>
          <a:p>
            <a:pPr eaLnBrk="1" hangingPunct="1">
              <a:buClr>
                <a:schemeClr val="tx1"/>
              </a:buClr>
            </a:pPr>
            <a:r>
              <a:rPr lang="ru-RU" dirty="0" smtClean="0"/>
              <a:t>Практический этап – работа в группах</a:t>
            </a:r>
          </a:p>
          <a:p>
            <a:pPr lvl="1" eaLnBrk="1" hangingPunct="1">
              <a:buClr>
                <a:schemeClr val="tx1"/>
              </a:buClr>
            </a:pPr>
            <a:r>
              <a:rPr lang="ru-RU" dirty="0" smtClean="0"/>
              <a:t>Отработка навыков владения ИКТ </a:t>
            </a:r>
          </a:p>
          <a:p>
            <a:pPr lvl="1" eaLnBrk="1" hangingPunct="1">
              <a:buClr>
                <a:schemeClr val="tx1"/>
              </a:buClr>
            </a:pPr>
            <a:r>
              <a:rPr lang="ru-RU" dirty="0" smtClean="0"/>
              <a:t>Обсуждение полученных результатов</a:t>
            </a:r>
          </a:p>
          <a:p>
            <a:pPr eaLnBrk="1" hangingPunct="1">
              <a:buClr>
                <a:schemeClr val="tx1"/>
              </a:buClr>
            </a:pPr>
            <a:r>
              <a:rPr lang="ru-RU" dirty="0" smtClean="0"/>
              <a:t>Подведение итогов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Итоги диагностики</a:t>
            </a:r>
          </a:p>
        </p:txBody>
      </p:sp>
      <p:sp>
        <p:nvSpPr>
          <p:cNvPr id="201732" name="Freeform 4"/>
          <p:cNvSpPr>
            <a:spLocks noEditPoints="1"/>
          </p:cNvSpPr>
          <p:nvPr/>
        </p:nvSpPr>
        <p:spPr bwMode="gray">
          <a:xfrm>
            <a:off x="838200" y="1708150"/>
            <a:ext cx="6477000" cy="4311650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rgbClr val="33CCCC"/>
              </a:gs>
              <a:gs pos="100000">
                <a:srgbClr val="009999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  <a:effectLst>
            <a:outerShdw dist="206741" dir="8249373" algn="ctr" rotWithShape="0">
              <a:schemeClr val="tx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9144000" y="2133600"/>
            <a:ext cx="1066800" cy="885825"/>
            <a:chOff x="1560" y="768"/>
            <a:chExt cx="672" cy="558"/>
          </a:xfrm>
        </p:grpSpPr>
        <p:grpSp>
          <p:nvGrpSpPr>
            <p:cNvPr id="10264" name="Group 23"/>
            <p:cNvGrpSpPr>
              <a:grpSpLocks/>
            </p:cNvGrpSpPr>
            <p:nvPr/>
          </p:nvGrpSpPr>
          <p:grpSpPr bwMode="auto">
            <a:xfrm>
              <a:off x="1560" y="768"/>
              <a:ext cx="672" cy="558"/>
              <a:chOff x="1560" y="768"/>
              <a:chExt cx="672" cy="558"/>
            </a:xfrm>
          </p:grpSpPr>
          <p:pic>
            <p:nvPicPr>
              <p:cNvPr id="10266" name="Picture 24" descr="Picture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560" y="1140"/>
                <a:ext cx="672" cy="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267" name="Oval 25"/>
              <p:cNvSpPr>
                <a:spLocks noChangeArrowheads="1"/>
              </p:cNvSpPr>
              <p:nvPr/>
            </p:nvSpPr>
            <p:spPr bwMode="gray">
              <a:xfrm>
                <a:off x="1658" y="768"/>
                <a:ext cx="469" cy="459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268" name="Oval 26"/>
              <p:cNvSpPr>
                <a:spLocks noChangeArrowheads="1"/>
              </p:cNvSpPr>
              <p:nvPr/>
            </p:nvSpPr>
            <p:spPr bwMode="gray">
              <a:xfrm>
                <a:off x="1664" y="770"/>
                <a:ext cx="458" cy="4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269" name="Oval 27"/>
              <p:cNvSpPr>
                <a:spLocks noChangeArrowheads="1"/>
              </p:cNvSpPr>
              <p:nvPr/>
            </p:nvSpPr>
            <p:spPr bwMode="gray">
              <a:xfrm>
                <a:off x="1669" y="775"/>
                <a:ext cx="435" cy="41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270" name="Oval 28"/>
              <p:cNvSpPr>
                <a:spLocks noChangeArrowheads="1"/>
              </p:cNvSpPr>
              <p:nvPr/>
            </p:nvSpPr>
            <p:spPr bwMode="gray">
              <a:xfrm>
                <a:off x="1694" y="787"/>
                <a:ext cx="387" cy="33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10265" name="Text Box 29"/>
            <p:cNvSpPr txBox="1">
              <a:spLocks noChangeArrowheads="1"/>
            </p:cNvSpPr>
            <p:nvPr/>
          </p:nvSpPr>
          <p:spPr bwMode="auto">
            <a:xfrm>
              <a:off x="1754" y="919"/>
              <a:ext cx="280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1400" b="1" dirty="0" smtClean="0">
                  <a:latin typeface="Arial" charset="0"/>
                </a:rPr>
                <a:t>0%</a:t>
              </a:r>
              <a:endParaRPr lang="en-US" sz="1400" b="1" dirty="0">
                <a:latin typeface="Arial" charset="0"/>
              </a:endParaRPr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9144000" y="1571612"/>
            <a:ext cx="1676400" cy="1828800"/>
            <a:chOff x="476" y="1616"/>
            <a:chExt cx="1056" cy="1152"/>
          </a:xfrm>
        </p:grpSpPr>
        <p:grpSp>
          <p:nvGrpSpPr>
            <p:cNvPr id="10257" name="Group 11"/>
            <p:cNvGrpSpPr>
              <a:grpSpLocks/>
            </p:cNvGrpSpPr>
            <p:nvPr/>
          </p:nvGrpSpPr>
          <p:grpSpPr bwMode="auto">
            <a:xfrm>
              <a:off x="476" y="1616"/>
              <a:ext cx="1056" cy="1152"/>
              <a:chOff x="576" y="1920"/>
              <a:chExt cx="1056" cy="1152"/>
            </a:xfrm>
          </p:grpSpPr>
          <p:pic>
            <p:nvPicPr>
              <p:cNvPr id="10259" name="Picture 12" descr="Picture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76" y="2780"/>
                <a:ext cx="1056" cy="2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260" name="Oval 13"/>
              <p:cNvSpPr>
                <a:spLocks noChangeArrowheads="1"/>
              </p:cNvSpPr>
              <p:nvPr/>
            </p:nvSpPr>
            <p:spPr bwMode="gray">
              <a:xfrm>
                <a:off x="625" y="1920"/>
                <a:ext cx="993" cy="1011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261" name="Oval 14"/>
              <p:cNvSpPr>
                <a:spLocks noChangeArrowheads="1"/>
              </p:cNvSpPr>
              <p:nvPr/>
            </p:nvSpPr>
            <p:spPr bwMode="gray">
              <a:xfrm>
                <a:off x="637" y="1925"/>
                <a:ext cx="970" cy="9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262" name="Oval 15"/>
              <p:cNvSpPr>
                <a:spLocks noChangeArrowheads="1"/>
              </p:cNvSpPr>
              <p:nvPr/>
            </p:nvSpPr>
            <p:spPr bwMode="gray">
              <a:xfrm>
                <a:off x="648" y="1935"/>
                <a:ext cx="922" cy="922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263" name="Oval 16"/>
              <p:cNvSpPr>
                <a:spLocks noChangeArrowheads="1"/>
              </p:cNvSpPr>
              <p:nvPr/>
            </p:nvSpPr>
            <p:spPr bwMode="gray">
              <a:xfrm>
                <a:off x="701" y="1961"/>
                <a:ext cx="821" cy="74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10258" name="Text Box 31"/>
            <p:cNvSpPr txBox="1">
              <a:spLocks noChangeArrowheads="1"/>
            </p:cNvSpPr>
            <p:nvPr/>
          </p:nvSpPr>
          <p:spPr bwMode="auto">
            <a:xfrm>
              <a:off x="747" y="2021"/>
              <a:ext cx="397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400" b="1" dirty="0" smtClean="0">
                  <a:solidFill>
                    <a:srgbClr val="333399"/>
                  </a:solidFill>
                  <a:latin typeface="Arial" charset="0"/>
                </a:rPr>
                <a:t>0%</a:t>
              </a:r>
              <a:endParaRPr lang="en-US" sz="2400" b="1" dirty="0">
                <a:solidFill>
                  <a:srgbClr val="333399"/>
                </a:solidFill>
                <a:latin typeface="Arial" charset="0"/>
              </a:endParaRPr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9144000" y="1357298"/>
            <a:ext cx="2054225" cy="2220912"/>
            <a:chOff x="1935" y="2160"/>
            <a:chExt cx="1294" cy="1399"/>
          </a:xfrm>
        </p:grpSpPr>
        <p:grpSp>
          <p:nvGrpSpPr>
            <p:cNvPr id="10250" name="Group 5"/>
            <p:cNvGrpSpPr>
              <a:grpSpLocks/>
            </p:cNvGrpSpPr>
            <p:nvPr/>
          </p:nvGrpSpPr>
          <p:grpSpPr bwMode="auto">
            <a:xfrm>
              <a:off x="1935" y="2160"/>
              <a:ext cx="1294" cy="1399"/>
              <a:chOff x="1935" y="2160"/>
              <a:chExt cx="1294" cy="1399"/>
            </a:xfrm>
          </p:grpSpPr>
          <p:pic>
            <p:nvPicPr>
              <p:cNvPr id="10252" name="Picture 6" descr="Picture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968" y="3216"/>
                <a:ext cx="1248" cy="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253" name="Oval 7"/>
              <p:cNvSpPr>
                <a:spLocks noChangeArrowheads="1"/>
              </p:cNvSpPr>
              <p:nvPr/>
            </p:nvSpPr>
            <p:spPr bwMode="gray">
              <a:xfrm>
                <a:off x="1935" y="2160"/>
                <a:ext cx="1294" cy="1228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254" name="Oval 8"/>
              <p:cNvSpPr>
                <a:spLocks noChangeArrowheads="1"/>
              </p:cNvSpPr>
              <p:nvPr/>
            </p:nvSpPr>
            <p:spPr bwMode="gray">
              <a:xfrm>
                <a:off x="1952" y="2167"/>
                <a:ext cx="1262" cy="119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255" name="Oval 9"/>
              <p:cNvSpPr>
                <a:spLocks noChangeArrowheads="1"/>
              </p:cNvSpPr>
              <p:nvPr/>
            </p:nvSpPr>
            <p:spPr bwMode="gray">
              <a:xfrm>
                <a:off x="1965" y="2178"/>
                <a:ext cx="1201" cy="112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256" name="Oval 10"/>
              <p:cNvSpPr>
                <a:spLocks noChangeArrowheads="1"/>
              </p:cNvSpPr>
              <p:nvPr/>
            </p:nvSpPr>
            <p:spPr bwMode="gray">
              <a:xfrm>
                <a:off x="2035" y="2210"/>
                <a:ext cx="1068" cy="90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10251" name="Text Box 32"/>
            <p:cNvSpPr txBox="1">
              <a:spLocks noChangeArrowheads="1"/>
            </p:cNvSpPr>
            <p:nvPr/>
          </p:nvSpPr>
          <p:spPr bwMode="auto">
            <a:xfrm>
              <a:off x="2261" y="2582"/>
              <a:ext cx="696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800" b="1" dirty="0" smtClean="0">
                  <a:solidFill>
                    <a:srgbClr val="000066"/>
                  </a:solidFill>
                  <a:latin typeface="Arial" charset="0"/>
                </a:rPr>
                <a:t>100</a:t>
              </a:r>
              <a:r>
                <a:rPr lang="ru-RU" sz="2800" b="1" dirty="0">
                  <a:solidFill>
                    <a:srgbClr val="000066"/>
                  </a:solidFill>
                  <a:latin typeface="Arial" charset="0"/>
                </a:rPr>
                <a:t>%</a:t>
              </a:r>
              <a:endParaRPr lang="en-US" sz="2800" b="1" dirty="0">
                <a:solidFill>
                  <a:srgbClr val="000066"/>
                </a:solidFill>
                <a:latin typeface="Arial" charset="0"/>
              </a:endParaRPr>
            </a:p>
          </p:txBody>
        </p:sp>
      </p:grpSp>
      <p:sp>
        <p:nvSpPr>
          <p:cNvPr id="201761" name="Text Box 33"/>
          <p:cNvSpPr txBox="1">
            <a:spLocks noChangeArrowheads="1"/>
          </p:cNvSpPr>
          <p:nvPr/>
        </p:nvSpPr>
        <p:spPr bwMode="auto">
          <a:xfrm>
            <a:off x="4140200" y="1341438"/>
            <a:ext cx="4679950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 i="1">
                <a:latin typeface="SchoolBookAC" pitchFamily="2" charset="0"/>
              </a:rPr>
              <a:t>Не изучают, не интересуются, не стремятся использовать</a:t>
            </a:r>
            <a:endParaRPr lang="en-US" sz="2400" b="1" i="1">
              <a:latin typeface="SchoolBookAC" pitchFamily="2" charset="0"/>
            </a:endParaRPr>
          </a:p>
        </p:txBody>
      </p:sp>
      <p:sp>
        <p:nvSpPr>
          <p:cNvPr id="201765" name="Text Box 37"/>
          <p:cNvSpPr txBox="1">
            <a:spLocks noChangeArrowheads="1"/>
          </p:cNvSpPr>
          <p:nvPr/>
        </p:nvSpPr>
        <p:spPr bwMode="auto">
          <a:xfrm>
            <a:off x="2843213" y="5786454"/>
            <a:ext cx="6300787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 i="1" dirty="0">
                <a:solidFill>
                  <a:srgbClr val="333399"/>
                </a:solidFill>
                <a:latin typeface="SchoolBookAC" pitchFamily="2" charset="0"/>
              </a:rPr>
              <a:t>Изучали, интересуются, хотели бы использовать на практике</a:t>
            </a:r>
            <a:endParaRPr lang="en-US" sz="2400" b="1" i="1" dirty="0">
              <a:solidFill>
                <a:srgbClr val="333399"/>
              </a:solidFill>
              <a:latin typeface="SchoolBookAC" pitchFamily="2" charset="0"/>
            </a:endParaRPr>
          </a:p>
        </p:txBody>
      </p:sp>
      <p:sp>
        <p:nvSpPr>
          <p:cNvPr id="201766" name="Text Box 38"/>
          <p:cNvSpPr txBox="1">
            <a:spLocks noChangeArrowheads="1"/>
          </p:cNvSpPr>
          <p:nvPr/>
        </p:nvSpPr>
        <p:spPr bwMode="auto">
          <a:xfrm>
            <a:off x="3214678" y="2571744"/>
            <a:ext cx="592932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2400" b="1" i="1" dirty="0">
                <a:solidFill>
                  <a:srgbClr val="000066"/>
                </a:solidFill>
                <a:latin typeface="SchoolBookAC" pitchFamily="2" charset="0"/>
              </a:rPr>
              <a:t>Не изучают, не используют, но интересуются</a:t>
            </a:r>
            <a:endParaRPr lang="en-US" sz="2400" b="1" i="1" dirty="0">
              <a:solidFill>
                <a:srgbClr val="000066"/>
              </a:solidFill>
              <a:latin typeface="SchoolBookAC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0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84 0.02913 C -0.0151 0.02983 -0.0177 0.02936 -0.01944 0.03145 C -0.03003 0.04393 -0.03246 0.06081 -0.04566 0.07283 C -0.05069 0.08254 -0.05642 0.0904 -0.06371 0.09688 C -0.06753 0.10428 -0.07031 0.10705 -0.07673 0.11006 C -0.08524 0.12671 -0.07361 0.10705 -0.08663 0.11861 C -0.08836 0.12 -0.08836 0.12347 -0.08993 0.12532 C -0.09288 0.12879 -0.09652 0.1311 -0.09982 0.1341 C -0.10139 0.13549 -0.10468 0.13827 -0.10468 0.1385 C -0.11198 0.15306 -0.10295 0.13827 -0.11458 0.14705 C -0.13159 0.16 -0.1092 0.14936 -0.1243 0.15584 C -0.12604 0.15792 -0.12743 0.16069 -0.12934 0.16231 C -0.13073 0.16347 -0.13281 0.16324 -0.1342 0.16462 C -0.13576 0.16624 -0.13611 0.16925 -0.1375 0.1711 C -0.14288 0.17827 -0.14982 0.1852 -0.15711 0.18867 C -0.16406 0.19792 -0.17222 0.20647 -0.18177 0.2104 C -0.19722 0.22451 -0.21475 0.2289 -0.23246 0.23653 C -0.23941 0.24254 -0.24461 0.24856 -0.25225 0.25179 C -0.26319 0.2615 -0.27205 0.26659 -0.28507 0.26936 C -0.30156 0.27653 -0.31909 0.27653 -0.33576 0.28254 C -0.34461 0.2904 -0.35139 0.30058 -0.36041 0.30867 C -0.36215 0.31006 -0.36336 0.31283 -0.36545 0.31306 C -0.37014 0.31376 -0.37517 0.31445 -0.3802 0.31514 C -0.38229 0.31584 -0.38455 0.31699 -0.38663 0.31746 C -0.39097 0.31838 -0.39548 0.31815 -0.39982 0.31954 C -0.40486 0.32116 -0.41024 0.32254 -0.41458 0.32624 C -0.41632 0.32763 -0.4177 0.32948 -0.41961 0.3304 C -0.42795 0.33457 -0.45416 0.3348 -0.45555 0.3348 C -0.46215 0.33595 -0.46944 0.3348 -0.47517 0.33919 C -0.47725 0.34058 -0.47777 0.34543 -0.48003 0.34566 C -0.51493 0.3496 -0.55 0.34775 -0.58507 0.35006 C -0.59774 0.35376 -0.61007 0.35075 -0.62274 0.34798 C -0.63576 0.3422 -0.64843 0.33572 -0.66198 0.33272 C -0.66649 0.33064 -0.67743 0.32786 -0.68177 0.32393 C -0.6908 0.31584 -0.69305 0.31422 -0.70312 0.31075 C -0.71163 0.30358 -0.72135 0.29757 -0.7309 0.29341 C -0.73246 0.29202 -0.73402 0.29017 -0.73576 0.28902 C -0.73732 0.28809 -0.73941 0.28832 -0.7408 0.28694 C -0.7427 0.28532 -0.74375 0.28208 -0.74566 0.28023 C -0.74878 0.27699 -0.75555 0.27145 -0.75555 0.27168 C -0.76336 0.25619 -0.75399 0.27168 -0.76371 0.26289 C -0.76562 0.26104 -0.76666 0.25803 -0.76857 0.25619 C -0.77205 0.25272 -0.77639 0.2511 -0.78003 0.24763 C -0.78229 0.24555 -0.78437 0.24301 -0.78663 0.24092 C -0.78993 0.23792 -0.79652 0.23214 -0.79652 0.23237 C -0.80121 0.22289 -0.8059 0.22104 -0.81284 0.2148 C -0.81684 0.21133 -0.8243 0.20393 -0.8243 0.20416 C -0.8335 0.1852 -0.82135 0.20671 -0.83246 0.19514 C -0.83402 0.19353 -0.83455 0.19075 -0.83576 0.18867 C -0.83993 0.18197 -0.84427 0.17526 -0.84895 0.16902 C -0.85069 0.16139 -0.85416 0.15491 -0.85555 0.14705 C -0.85764 0.13572 -0.85868 0.12624 -0.86371 0.11653 C -0.86632 0.1059 -0.86857 0.09688 -0.87031 0.08601 C -0.86979 0.06566 -0.87326 0.01064 -0.86371 -0.01457 C -0.86319 -0.02035 -0.86354 -0.02659 -0.86198 -0.03191 C -0.86128 -0.03422 -0.85833 -0.03422 -0.85711 -0.0363 C -0.84635 -0.05272 -0.85573 -0.04717 -0.84566 -0.05156 C -0.84062 -0.05618 -0.83628 -0.05711 -0.8309 -0.06035 C -0.825 -0.06381 -0.82066 -0.06867 -0.81458 -0.07121 C -0.8033 -0.08116 -0.8085 -0.07838 -0.79982 -0.08208 C -0.78732 -0.09295 -0.76232 -0.09942 -0.74722 -0.10613 C -0.73107 -0.11329 -0.7427 -0.10913 -0.721 -0.11491 C -0.71927 -0.11538 -0.71614 -0.11699 -0.71614 -0.11676 " pathEditMode="relative" rAng="0" ptsTypes="ffffffffffff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0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46 0.06613 C -0.12205 0.07538 -0.12813 0.0941 -0.13768 0.10543 C -0.14636 0.11584 -0.15695 0.12254 -0.16719 0.12948 C -0.17309 0.13341 -0.17552 0.13965 -0.18195 0.14243 C -0.19202 0.15145 -0.20156 0.16162 -0.2132 0.16647 C -0.22518 0.17734 -0.23802 0.18636 -0.25087 0.19491 C -0.25781 0.19954 -0.26649 0.20023 -0.27379 0.2037 C -0.27952 0.21133 -0.28472 0.21179 -0.29184 0.21665 C -0.29861 0.22613 -0.30521 0.22775 -0.3132 0.23422 C -0.3316 0.24902 -0.33281 0.24509 -0.35903 0.24717 C -0.3691 0.25064 -0.37396 0.25988 -0.38195 0.26682 C -0.39045 0.27445 -0.4099 0.27468 -0.41806 0.27561 C -0.43681 0.28093 -0.45573 0.28717 -0.47379 0.29526 C -0.48594 0.30058 -0.49722 0.30936 -0.5099 0.31283 C -0.54028 0.34035 -0.59271 0.32948 -0.62136 0.33017 C -0.63924 0.33202 -0.64896 0.33642 -0.66563 0.33896 C -0.69531 0.35491 -0.72587 0.33711 -0.75573 0.33457 C -0.76997 0.33341 -0.7842 0.33318 -0.79844 0.33249 C -0.80955 0.32856 -0.81632 0.32578 -0.82622 0.31723 C -0.83108 0.31283 -0.83768 0.3126 -0.84271 0.30844 C -0.85 0.30243 -0.85573 0.29225 -0.86389 0.28879 C -0.86719 0.28439 -0.86962 0.27838 -0.87379 0.27561 C -0.88038 0.27121 -0.88108 0.27121 -0.88698 0.26474 C -0.89236 0.2585 -0.8974 0.25272 -0.9033 0.24717 C -0.9066 0.24416 -0.91042 0.24231 -0.9132 0.23861 C -0.91997 0.22936 -0.92969 0.21988 -0.93611 0.21017 C -0.93872 0.20624 -0.93993 0.20069 -0.94271 0.19699 C -0.95087 0.18613 -0.95747 0.17526 -0.96719 0.16647 C -0.975 0.15075 -0.97101 0.15699 -0.97865 0.14682 C -0.98333 0.12925 -0.98195 0.11329 -0.98195 0.09434 " pathEditMode="relative" rAng="0" ptsTypes="fffffffffffffffffffffffffffff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6" y="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0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91 -0.07338 C -0.03316 -0.07222 -0.03594 -0.07176 -0.03733 -0.06898 C -0.05782 -0.03634 -0.03993 -0.0544 -0.05087 -0.04375 C -0.05851 -0.02662 -0.06945 -0.01782 -0.07917 -0.0044 C -0.08768 0.00764 -0.07605 -0.00324 -0.08785 0.00602 C -0.09045 0.01134 -0.09358 0.01644 -0.0967 0.02199 C -0.09931 0.02639 -0.1066 0.02986 -0.10677 0.03033 C -0.11059 0.04144 -0.11754 0.04815 -0.12483 0.05324 C -0.12882 0.06158 -0.13438 0.06898 -0.14011 0.07384 C -0.14566 0.08357 -0.15018 0.0963 -0.15695 0.10209 C -0.16337 0.11343 -0.17257 0.12037 -0.18073 0.12709 C -0.18872 0.15185 -0.17743 0.12153 -0.18889 0.13982 C -0.20035 0.1588 -0.18368 0.14144 -0.19514 0.15255 C -0.19948 0.16551 -0.20573 0.17037 -0.2125 0.17847 C -0.22605 0.21806 -0.24375 0.21829 -0.2691 0.22847 C -0.27813 0.23449 -0.28577 0.23866 -0.29532 0.24329 C -0.31007 0.2544 -0.31407 0.28496 -0.32639 0.29445 C -0.3316 0.30486 -0.34011 0.30764 -0.3474 0.3132 C -0.35851 0.33287 -0.36094 0.33264 -0.37778 0.33982 C -0.38698 0.34908 -0.39636 0.35787 -0.4066 0.36366 C -0.43212 0.39329 -0.51372 0.39769 -0.54236 0.40417 C -0.54757 0.39977 -0.55243 0.39445 -0.55747 0.38889 C -0.5592 0.38681 -0.56059 0.3838 -0.56268 0.38218 C -0.56563 0.38033 -0.57136 0.37917 -0.57153 0.3794 C -0.57587 0.3757 -0.57952 0.37431 -0.58386 0.37153 " pathEditMode="relative" rAng="-653436" ptsTypes="ffffffffffffffffffffffff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" y="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0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61" grpId="0"/>
      <p:bldP spid="2017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65" descr="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745934">
            <a:off x="971550" y="908050"/>
            <a:ext cx="3095625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364" descr="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49545">
            <a:off x="4140200" y="1412875"/>
            <a:ext cx="20955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Итоги диагностики</a:t>
            </a:r>
          </a:p>
        </p:txBody>
      </p:sp>
      <p:graphicFrame>
        <p:nvGraphicFramePr>
          <p:cNvPr id="6" name="Object 362"/>
          <p:cNvGraphicFramePr>
            <a:graphicFrameLocks noGrp="1" noChangeAspect="1"/>
          </p:cNvGraphicFramePr>
          <p:nvPr>
            <p:ph idx="1"/>
          </p:nvPr>
        </p:nvGraphicFramePr>
        <p:xfrm>
          <a:off x="0" y="928688"/>
          <a:ext cx="9144000" cy="6103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Информационная компетентность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357313"/>
            <a:ext cx="9144000" cy="5095875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i="1" smtClean="0"/>
              <a:t>…интегративное качество личности, системное образование знаний, умений и способности субъекта в сфере информации и информационно - коммуникационных технологий и опыта их использования, а также способность совершенствовать свои знания, умения и принимать новые решения в меняющихся условиях или непредвиденных ситуациях с использованием новых технологических средств.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ИНФОРМАЦИОННАЯ КОМПЕТЕНТНОСТЬ </a:t>
            </a:r>
            <a:r>
              <a:rPr lang="ru-RU" dirty="0" smtClean="0"/>
              <a:t>ПЕДАГОГА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/>
              <a:t>В условиях модернизации образования, когда в качестве основной задачи выдвигается обеспечение устойчивости его развития, одним из главных ресурсов такого развития становится педагог, способный быть субъектом изменений в образовании и работать в условиях перемен. Радикально меняется статус педагога, его образовательные функции, соответственно меняются требования к его профессиональной компетентности, к уровню его профессионализма.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Информационная компетентность, подразумевающая активное знание способов получения и передачи разнообразной информации, владение современными информационными технологиями в образовании, опирающаяся на сложную совокупность профессиональных, методологических и общекультурных знаний подразумевает следующие умения: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ИНФОРМАЦИОННЫЕ УМЕНИЯ: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000" dirty="0" smtClean="0"/>
              <a:t>владение общими приемами редактирования текстовой и числовой информации; </a:t>
            </a:r>
          </a:p>
          <a:p>
            <a:pPr lvl="0"/>
            <a:r>
              <a:rPr lang="ru-RU" sz="2000" dirty="0" smtClean="0"/>
              <a:t>владение приемами текстового редактирования, соответствующими специфике предметной области (ввод формул, использование символов псевдографики, художественное оформление текста, внедрение графических объектов и т.п.); </a:t>
            </a:r>
          </a:p>
          <a:p>
            <a:pPr lvl="0"/>
            <a:r>
              <a:rPr lang="ru-RU" sz="2000" dirty="0" smtClean="0"/>
              <a:t>владение приемами сохранения, копирования и переноса информации в электронном виде; </a:t>
            </a:r>
          </a:p>
          <a:p>
            <a:pPr lvl="0"/>
            <a:r>
              <a:rPr lang="ru-RU" sz="2000" dirty="0" smtClean="0"/>
              <a:t>владение навыками поиска информации на электронных </a:t>
            </a:r>
            <a:r>
              <a:rPr lang="ru-RU" sz="2000" dirty="0" err="1" smtClean="0"/>
              <a:t>мультимедийных</a:t>
            </a:r>
            <a:r>
              <a:rPr lang="ru-RU" sz="2000" dirty="0" smtClean="0"/>
              <a:t> носителях (энциклопедиях, справочниках, учебниках) и в сети Интернет; </a:t>
            </a:r>
          </a:p>
          <a:p>
            <a:pPr lvl="0"/>
            <a:r>
              <a:rPr lang="ru-RU" sz="2000" dirty="0" smtClean="0"/>
              <a:t>представление информации средствами презентационных технологий; </a:t>
            </a:r>
          </a:p>
          <a:p>
            <a:pPr lvl="0"/>
            <a:r>
              <a:rPr lang="ru-RU" sz="2000" dirty="0" smtClean="0"/>
              <a:t>использование средств информационных технологий для транслирования информации и сопровождения образовательного процесса и др.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ple">
  <a:themeElements>
    <a:clrScheme name="sample 3">
      <a:dk1>
        <a:srgbClr val="1F5281"/>
      </a:dk1>
      <a:lt1>
        <a:srgbClr val="FFFFFF"/>
      </a:lt1>
      <a:dk2>
        <a:srgbClr val="003399"/>
      </a:dk2>
      <a:lt2>
        <a:srgbClr val="D6E1E2"/>
      </a:lt2>
      <a:accent1>
        <a:srgbClr val="30A483"/>
      </a:accent1>
      <a:accent2>
        <a:srgbClr val="CC9900"/>
      </a:accent2>
      <a:accent3>
        <a:srgbClr val="FFFFFF"/>
      </a:accent3>
      <a:accent4>
        <a:srgbClr val="19456D"/>
      </a:accent4>
      <a:accent5>
        <a:srgbClr val="ADCFC1"/>
      </a:accent5>
      <a:accent6>
        <a:srgbClr val="B98A00"/>
      </a:accent6>
      <a:hlink>
        <a:srgbClr val="1481B8"/>
      </a:hlink>
      <a:folHlink>
        <a:srgbClr val="83A6A7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ample 1">
        <a:dk1>
          <a:srgbClr val="666699"/>
        </a:dk1>
        <a:lt1>
          <a:srgbClr val="FFFFFF"/>
        </a:lt1>
        <a:dk2>
          <a:srgbClr val="000000"/>
        </a:dk2>
        <a:lt2>
          <a:srgbClr val="F7F4D5"/>
        </a:lt2>
        <a:accent1>
          <a:srgbClr val="72B88E"/>
        </a:accent1>
        <a:accent2>
          <a:srgbClr val="C78DD7"/>
        </a:accent2>
        <a:accent3>
          <a:srgbClr val="FFFFFF"/>
        </a:accent3>
        <a:accent4>
          <a:srgbClr val="565682"/>
        </a:accent4>
        <a:accent5>
          <a:srgbClr val="BCD8C6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CA3C8"/>
        </a:accent1>
        <a:accent2>
          <a:srgbClr val="00CC99"/>
        </a:accent2>
        <a:accent3>
          <a:srgbClr val="FFFFFF"/>
        </a:accent3>
        <a:accent4>
          <a:srgbClr val="174578"/>
        </a:accent4>
        <a:accent5>
          <a:srgbClr val="ACCEE0"/>
        </a:accent5>
        <a:accent6>
          <a:srgbClr val="00B98A"/>
        </a:accent6>
        <a:hlink>
          <a:srgbClr val="9999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F5281"/>
        </a:dk1>
        <a:lt1>
          <a:srgbClr val="FFFFFF"/>
        </a:lt1>
        <a:dk2>
          <a:srgbClr val="003399"/>
        </a:dk2>
        <a:lt2>
          <a:srgbClr val="D6E1E2"/>
        </a:lt2>
        <a:accent1>
          <a:srgbClr val="30A483"/>
        </a:accent1>
        <a:accent2>
          <a:srgbClr val="CC9900"/>
        </a:accent2>
        <a:accent3>
          <a:srgbClr val="FFFFFF"/>
        </a:accent3>
        <a:accent4>
          <a:srgbClr val="19456D"/>
        </a:accent4>
        <a:accent5>
          <a:srgbClr val="ADCFC1"/>
        </a:accent5>
        <a:accent6>
          <a:srgbClr val="B98A00"/>
        </a:accent6>
        <a:hlink>
          <a:srgbClr val="1481B8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4">
        <a:dk1>
          <a:srgbClr val="B6D1F6"/>
        </a:dk1>
        <a:lt1>
          <a:srgbClr val="FFFFFF"/>
        </a:lt1>
        <a:dk2>
          <a:srgbClr val="FFFFFF"/>
        </a:dk2>
        <a:lt2>
          <a:srgbClr val="9966FF"/>
        </a:lt2>
        <a:accent1>
          <a:srgbClr val="6699FF"/>
        </a:accent1>
        <a:accent2>
          <a:srgbClr val="35C7B6"/>
        </a:accent2>
        <a:accent3>
          <a:srgbClr val="FFFFFF"/>
        </a:accent3>
        <a:accent4>
          <a:srgbClr val="9BB2D2"/>
        </a:accent4>
        <a:accent5>
          <a:srgbClr val="B8CAFF"/>
        </a:accent5>
        <a:accent6>
          <a:srgbClr val="2FB4A5"/>
        </a:accent6>
        <a:hlink>
          <a:srgbClr val="FFCC99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00TGp_biz_diagram">
  <a:themeElements>
    <a:clrScheme name="100TGp_biz_diagram 1">
      <a:dk1>
        <a:srgbClr val="29698D"/>
      </a:dk1>
      <a:lt1>
        <a:srgbClr val="FFFFFF"/>
      </a:lt1>
      <a:dk2>
        <a:srgbClr val="000000"/>
      </a:dk2>
      <a:lt2>
        <a:srgbClr val="D6E1E2"/>
      </a:lt2>
      <a:accent1>
        <a:srgbClr val="0099CC"/>
      </a:accent1>
      <a:accent2>
        <a:srgbClr val="FF9933"/>
      </a:accent2>
      <a:accent3>
        <a:srgbClr val="FFFFFF"/>
      </a:accent3>
      <a:accent4>
        <a:srgbClr val="215978"/>
      </a:accent4>
      <a:accent5>
        <a:srgbClr val="AACAE2"/>
      </a:accent5>
      <a:accent6>
        <a:srgbClr val="E78A2D"/>
      </a:accent6>
      <a:hlink>
        <a:srgbClr val="33CCCC"/>
      </a:hlink>
      <a:folHlink>
        <a:srgbClr val="83A6A7"/>
      </a:folHlink>
    </a:clrScheme>
    <a:fontScheme name="100TGp_biz_diagram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00TGp_biz_diagram 1">
        <a:dk1>
          <a:srgbClr val="29698D"/>
        </a:dk1>
        <a:lt1>
          <a:srgbClr val="FFFFFF"/>
        </a:lt1>
        <a:dk2>
          <a:srgbClr val="000000"/>
        </a:dk2>
        <a:lt2>
          <a:srgbClr val="D6E1E2"/>
        </a:lt2>
        <a:accent1>
          <a:srgbClr val="0099CC"/>
        </a:accent1>
        <a:accent2>
          <a:srgbClr val="FF9933"/>
        </a:accent2>
        <a:accent3>
          <a:srgbClr val="FFFFFF"/>
        </a:accent3>
        <a:accent4>
          <a:srgbClr val="215978"/>
        </a:accent4>
        <a:accent5>
          <a:srgbClr val="AACAE2"/>
        </a:accent5>
        <a:accent6>
          <a:srgbClr val="E78A2D"/>
        </a:accent6>
        <a:hlink>
          <a:srgbClr val="33CCCC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TGp_biz_diagram 2">
        <a:dk1>
          <a:srgbClr val="592C0D"/>
        </a:dk1>
        <a:lt1>
          <a:srgbClr val="FFFFFF"/>
        </a:lt1>
        <a:dk2>
          <a:srgbClr val="000000"/>
        </a:dk2>
        <a:lt2>
          <a:srgbClr val="C0C0C0"/>
        </a:lt2>
        <a:accent1>
          <a:srgbClr val="5B9569"/>
        </a:accent1>
        <a:accent2>
          <a:srgbClr val="5D8FC1"/>
        </a:accent2>
        <a:accent3>
          <a:srgbClr val="FFFFFF"/>
        </a:accent3>
        <a:accent4>
          <a:srgbClr val="4B2409"/>
        </a:accent4>
        <a:accent5>
          <a:srgbClr val="B5C8B9"/>
        </a:accent5>
        <a:accent6>
          <a:srgbClr val="5381AF"/>
        </a:accent6>
        <a:hlink>
          <a:srgbClr val="C5C059"/>
        </a:hlink>
        <a:folHlink>
          <a:srgbClr val="999C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TGp_biz_diagram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F85F7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DC2FA"/>
        </a:accent5>
        <a:accent6>
          <a:srgbClr val="E78A00"/>
        </a:accent6>
        <a:hlink>
          <a:srgbClr val="5AD9F2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cdb2004203gl</Template>
  <TotalTime>780</TotalTime>
  <Words>1582</Words>
  <Application>Microsoft Office PowerPoint</Application>
  <PresentationFormat>Экран (4:3)</PresentationFormat>
  <Paragraphs>237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sample</vt:lpstr>
      <vt:lpstr>100TGp_biz_diagram</vt:lpstr>
      <vt:lpstr>ИНФОРМАЦИОННАЯ КОМПЕТЕНТНОСТЬ УЧИТЕЛЯ – ОДНО ИЗ УСЛОВИЙ ЭФФЕКТИВНОСТИ СОВРЕМЕННОГО УРОКА</vt:lpstr>
      <vt:lpstr>Цели семинара</vt:lpstr>
      <vt:lpstr>Порядок работы</vt:lpstr>
      <vt:lpstr>Итоги диагностики</vt:lpstr>
      <vt:lpstr>Итоги диагностики</vt:lpstr>
      <vt:lpstr>Информационная компетентность</vt:lpstr>
      <vt:lpstr>ИНФОРМАЦИОННАЯ КОМПЕТЕНТНОСТЬ ПЕДАГОГА</vt:lpstr>
      <vt:lpstr>Слайд 8</vt:lpstr>
      <vt:lpstr>ИНФОРМАЦИОННЫЕ УМЕНИЯ:</vt:lpstr>
      <vt:lpstr>АНАЛИТИЧЕСКИЕ УМЕНИЯ:</vt:lpstr>
      <vt:lpstr>ПРОГНОСТИЧЕСКИЕ УМЕНИЯ:</vt:lpstr>
      <vt:lpstr>ПРОЕКТИВНЫЕ УМЕНИЯ:</vt:lpstr>
      <vt:lpstr>ОРГАНИЗАЦИОННЫЕ УМЕНИЯ:</vt:lpstr>
      <vt:lpstr>КОММУНИКАЦИОННЫЕ УМЕНИЯ:</vt:lpstr>
      <vt:lpstr>ОРИЕНТАЦИОННЫЕ УМЕНИЯ:</vt:lpstr>
      <vt:lpstr>Область применения</vt:lpstr>
      <vt:lpstr>Эффективные  методы</vt:lpstr>
      <vt:lpstr>Приемы учебной деятельности</vt:lpstr>
      <vt:lpstr>Ресурсы:</vt:lpstr>
      <vt:lpstr>Эффективность учебной деятельности</vt:lpstr>
      <vt:lpstr>Условия целесообразности </vt:lpstr>
      <vt:lpstr>Практическая часть  1. Работаем в Microsoft Excel  </vt:lpstr>
      <vt:lpstr>2. Создание сайта  Бесплатный хостинг uCoz </vt:lpstr>
      <vt:lpstr>Интернет-ресурсы для математиков</vt:lpstr>
      <vt:lpstr>Интернет-ресурсы для историков</vt:lpstr>
      <vt:lpstr>Интернет-ресурсы для литераторов</vt:lpstr>
      <vt:lpstr>Интернет-ресурсы для биологов</vt:lpstr>
      <vt:lpstr>Интернет-ресурсы для всех</vt:lpstr>
      <vt:lpstr>Подведем итоги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ПС</dc:title>
  <dc:creator>avv</dc:creator>
  <cp:lastModifiedBy>Учитель</cp:lastModifiedBy>
  <cp:revision>45</cp:revision>
  <dcterms:created xsi:type="dcterms:W3CDTF">2007-12-18T13:54:57Z</dcterms:created>
  <dcterms:modified xsi:type="dcterms:W3CDTF">2013-12-22T06:10:59Z</dcterms:modified>
</cp:coreProperties>
</file>